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83" r:id="rId11"/>
    <p:sldId id="266" r:id="rId12"/>
    <p:sldId id="267" r:id="rId13"/>
    <p:sldId id="268" r:id="rId14"/>
    <p:sldId id="269" r:id="rId15"/>
    <p:sldId id="284" r:id="rId16"/>
    <p:sldId id="270" r:id="rId17"/>
    <p:sldId id="271" r:id="rId18"/>
    <p:sldId id="273" r:id="rId19"/>
    <p:sldId id="272" r:id="rId20"/>
    <p:sldId id="274" r:id="rId21"/>
    <p:sldId id="275" r:id="rId22"/>
    <p:sldId id="276" r:id="rId23"/>
    <p:sldId id="277" r:id="rId24"/>
    <p:sldId id="278" r:id="rId25"/>
    <p:sldId id="279" r:id="rId26"/>
    <p:sldId id="280" r:id="rId27"/>
    <p:sldId id="281" r:id="rId28"/>
    <p:sldId id="285" r:id="rId29"/>
    <p:sldId id="282"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41" autoAdjust="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10/15/2023</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web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web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64B5-31A3-D370-7615-BD056648C7F0}"/>
              </a:ext>
            </a:extLst>
          </p:cNvPr>
          <p:cNvSpPr>
            <a:spLocks noGrp="1"/>
          </p:cNvSpPr>
          <p:nvPr>
            <p:ph type="ctrTitle"/>
          </p:nvPr>
        </p:nvSpPr>
        <p:spPr>
          <a:xfrm>
            <a:off x="885524" y="500514"/>
            <a:ext cx="10838047" cy="5111014"/>
          </a:xfrm>
        </p:spPr>
        <p:txBody>
          <a:bodyPr>
            <a:normAutofit/>
          </a:bodyPr>
          <a:lstStyle/>
          <a:p>
            <a:pPr algn="ctr"/>
            <a:r>
              <a:rPr lang="en-GB" sz="12000" b="1" i="1" u="sng" dirty="0"/>
              <a:t>Black holes</a:t>
            </a:r>
            <a:br>
              <a:rPr lang="en-GB" sz="9600" dirty="0"/>
            </a:br>
            <a:br>
              <a:rPr lang="en-GB" dirty="0"/>
            </a:br>
            <a:r>
              <a:rPr lang="en-GB" dirty="0"/>
              <a:t> </a:t>
            </a:r>
          </a:p>
        </p:txBody>
      </p:sp>
      <p:sp>
        <p:nvSpPr>
          <p:cNvPr id="3" name="Subtitle 2">
            <a:extLst>
              <a:ext uri="{FF2B5EF4-FFF2-40B4-BE49-F238E27FC236}">
                <a16:creationId xmlns:a16="http://schemas.microsoft.com/office/drawing/2014/main" id="{52B334A2-8659-E968-B235-990D7A556C85}"/>
              </a:ext>
            </a:extLst>
          </p:cNvPr>
          <p:cNvSpPr>
            <a:spLocks noGrp="1"/>
          </p:cNvSpPr>
          <p:nvPr>
            <p:ph type="subTitle" idx="1"/>
          </p:nvPr>
        </p:nvSpPr>
        <p:spPr>
          <a:xfrm>
            <a:off x="3962399" y="3878981"/>
            <a:ext cx="7886300" cy="2579572"/>
          </a:xfrm>
        </p:spPr>
        <p:txBody>
          <a:bodyPr>
            <a:normAutofit/>
          </a:bodyPr>
          <a:lstStyle/>
          <a:p>
            <a:r>
              <a:rPr lang="en-GB" sz="5100" dirty="0"/>
              <a:t> </a:t>
            </a:r>
          </a:p>
        </p:txBody>
      </p:sp>
    </p:spTree>
    <p:extLst>
      <p:ext uri="{BB962C8B-B14F-4D97-AF65-F5344CB8AC3E}">
        <p14:creationId xmlns:p14="http://schemas.microsoft.com/office/powerpoint/2010/main" val="79292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024-31E8-13F0-24D3-2E5B14D694B5}"/>
              </a:ext>
            </a:extLst>
          </p:cNvPr>
          <p:cNvSpPr>
            <a:spLocks noGrp="1"/>
          </p:cNvSpPr>
          <p:nvPr>
            <p:ph type="title"/>
          </p:nvPr>
        </p:nvSpPr>
        <p:spPr>
          <a:xfrm>
            <a:off x="685801" y="173255"/>
            <a:ext cx="10131425" cy="1684422"/>
          </a:xfrm>
        </p:spPr>
        <p:txBody>
          <a:bodyPr>
            <a:normAutofit/>
          </a:bodyPr>
          <a:lstStyle/>
          <a:p>
            <a:r>
              <a:rPr lang="en-GB" sz="5400" b="1" i="1" u="sng" dirty="0">
                <a:latin typeface="Arial Black" panose="020B0A04020102020204" pitchFamily="34" charset="0"/>
              </a:rPr>
              <a:t>CONTENT</a:t>
            </a:r>
          </a:p>
        </p:txBody>
      </p:sp>
      <p:sp>
        <p:nvSpPr>
          <p:cNvPr id="3" name="Content Placeholder 2">
            <a:extLst>
              <a:ext uri="{FF2B5EF4-FFF2-40B4-BE49-F238E27FC236}">
                <a16:creationId xmlns:a16="http://schemas.microsoft.com/office/drawing/2014/main" id="{7D09324D-FC2D-8371-376B-FED20BAAFF8A}"/>
              </a:ext>
            </a:extLst>
          </p:cNvPr>
          <p:cNvSpPr>
            <a:spLocks noGrp="1"/>
          </p:cNvSpPr>
          <p:nvPr>
            <p:ph idx="1"/>
          </p:nvPr>
        </p:nvSpPr>
        <p:spPr>
          <a:xfrm>
            <a:off x="685801" y="1645921"/>
            <a:ext cx="10131425" cy="4899258"/>
          </a:xfrm>
        </p:spPr>
        <p:txBody>
          <a:bodyPr>
            <a:normAutofit fontScale="62500" lnSpcReduction="20000"/>
          </a:bodyPr>
          <a:lstStyle/>
          <a:p>
            <a:r>
              <a:rPr lang="en-GB" sz="5500" dirty="0"/>
              <a:t>Introduction</a:t>
            </a:r>
          </a:p>
          <a:p>
            <a:r>
              <a:rPr lang="en-GB" sz="5500" dirty="0"/>
              <a:t>Perception About Black Holes</a:t>
            </a:r>
          </a:p>
          <a:p>
            <a:r>
              <a:rPr lang="en-GB" sz="5500" dirty="0"/>
              <a:t> Theory Of Relativity</a:t>
            </a:r>
          </a:p>
          <a:p>
            <a:r>
              <a:rPr lang="en-GB" sz="5500" dirty="0"/>
              <a:t>Gravitational Time Dilation</a:t>
            </a:r>
          </a:p>
          <a:p>
            <a:r>
              <a:rPr lang="en-GB" sz="5500" dirty="0"/>
              <a:t>Space Time Fabric</a:t>
            </a:r>
          </a:p>
          <a:p>
            <a:r>
              <a:rPr lang="en-GB" sz="5500" dirty="0"/>
              <a:t>How Black Holes Are Formed</a:t>
            </a:r>
          </a:p>
          <a:p>
            <a:r>
              <a:rPr lang="en-GB" sz="5500" dirty="0"/>
              <a:t>Types Of Black Holes</a:t>
            </a:r>
          </a:p>
          <a:p>
            <a:r>
              <a:rPr lang="en-GB" sz="5500" dirty="0"/>
              <a:t>Structure Of Black Holes</a:t>
            </a:r>
          </a:p>
          <a:p>
            <a:endParaRPr lang="en-GB" dirty="0"/>
          </a:p>
        </p:txBody>
      </p:sp>
    </p:spTree>
    <p:extLst>
      <p:ext uri="{BB962C8B-B14F-4D97-AF65-F5344CB8AC3E}">
        <p14:creationId xmlns:p14="http://schemas.microsoft.com/office/powerpoint/2010/main" val="23509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579F2-CB3A-1DCB-F338-ED96B845D6F1}"/>
              </a:ext>
            </a:extLst>
          </p:cNvPr>
          <p:cNvSpPr>
            <a:spLocks noGrp="1"/>
          </p:cNvSpPr>
          <p:nvPr>
            <p:ph type="title"/>
          </p:nvPr>
        </p:nvSpPr>
        <p:spPr>
          <a:xfrm>
            <a:off x="685801" y="221381"/>
            <a:ext cx="10131425" cy="1607420"/>
          </a:xfrm>
        </p:spPr>
        <p:txBody>
          <a:bodyPr/>
          <a:lstStyle/>
          <a:p>
            <a:r>
              <a:rPr lang="en-GB" b="1" i="1" u="sng" dirty="0">
                <a:latin typeface="Arial Black" panose="020B0A04020102020204" pitchFamily="34" charset="0"/>
              </a:rPr>
              <a:t>INTRODUCTION</a:t>
            </a:r>
          </a:p>
        </p:txBody>
      </p:sp>
      <p:sp>
        <p:nvSpPr>
          <p:cNvPr id="3" name="Content Placeholder 2">
            <a:extLst>
              <a:ext uri="{FF2B5EF4-FFF2-40B4-BE49-F238E27FC236}">
                <a16:creationId xmlns:a16="http://schemas.microsoft.com/office/drawing/2014/main" id="{FA8F2959-4238-3204-0E20-BD281CFE51DE}"/>
              </a:ext>
            </a:extLst>
          </p:cNvPr>
          <p:cNvSpPr>
            <a:spLocks noGrp="1"/>
          </p:cNvSpPr>
          <p:nvPr>
            <p:ph idx="1"/>
          </p:nvPr>
        </p:nvSpPr>
        <p:spPr>
          <a:xfrm>
            <a:off x="269507" y="1828800"/>
            <a:ext cx="4685863" cy="3859732"/>
          </a:xfrm>
        </p:spPr>
        <p:txBody>
          <a:bodyPr>
            <a:noAutofit/>
          </a:bodyPr>
          <a:lstStyle/>
          <a:p>
            <a:pPr marL="0" indent="0">
              <a:buNone/>
            </a:pPr>
            <a:r>
              <a:rPr lang="en-GB" sz="3000" dirty="0"/>
              <a:t>What is Black Hole?</a:t>
            </a:r>
          </a:p>
          <a:p>
            <a:pPr marL="0" indent="0">
              <a:buNone/>
            </a:pPr>
            <a:r>
              <a:rPr lang="en-GB" sz="3000" b="0" i="0" dirty="0">
                <a:effectLst/>
                <a:latin typeface="Söhne"/>
              </a:rPr>
              <a:t>A black hole is a region in space with extremely strong gravitational forces that nothing, not even light, can escape from. It is formed from the gravitational collapse of a massive object, such as a star.</a:t>
            </a:r>
            <a:endParaRPr lang="en-GB" sz="3000" dirty="0"/>
          </a:p>
        </p:txBody>
      </p:sp>
      <p:pic>
        <p:nvPicPr>
          <p:cNvPr id="5" name="Picture 4">
            <a:extLst>
              <a:ext uri="{FF2B5EF4-FFF2-40B4-BE49-F238E27FC236}">
                <a16:creationId xmlns:a16="http://schemas.microsoft.com/office/drawing/2014/main" id="{AE53C05A-9FD1-CFB1-6D0F-290886E0D163}"/>
              </a:ext>
            </a:extLst>
          </p:cNvPr>
          <p:cNvPicPr>
            <a:picLocks noChangeAspect="1"/>
          </p:cNvPicPr>
          <p:nvPr/>
        </p:nvPicPr>
        <p:blipFill>
          <a:blip r:embed="rId2"/>
          <a:stretch>
            <a:fillRect/>
          </a:stretch>
        </p:blipFill>
        <p:spPr>
          <a:xfrm>
            <a:off x="5178391" y="1905802"/>
            <a:ext cx="5415814" cy="3046396"/>
          </a:xfrm>
          <a:prstGeom prst="rect">
            <a:avLst/>
          </a:prstGeom>
        </p:spPr>
      </p:pic>
    </p:spTree>
    <p:extLst>
      <p:ext uri="{BB962C8B-B14F-4D97-AF65-F5344CB8AC3E}">
        <p14:creationId xmlns:p14="http://schemas.microsoft.com/office/powerpoint/2010/main" val="8490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7A14B-EBC9-A780-EB6D-C6688F4F8998}"/>
              </a:ext>
            </a:extLst>
          </p:cNvPr>
          <p:cNvSpPr>
            <a:spLocks noGrp="1"/>
          </p:cNvSpPr>
          <p:nvPr>
            <p:ph type="title"/>
          </p:nvPr>
        </p:nvSpPr>
        <p:spPr/>
        <p:txBody>
          <a:bodyPr>
            <a:normAutofit/>
          </a:bodyPr>
          <a:lstStyle/>
          <a:p>
            <a:pPr algn="ctr"/>
            <a:r>
              <a:rPr lang="en-GB" sz="3000" b="1" i="1" u="sng" dirty="0">
                <a:latin typeface="Arial Black" panose="020B0A04020102020204" pitchFamily="34" charset="0"/>
              </a:rPr>
              <a:t>PRECEPTION ABOUT BLACK HOLES</a:t>
            </a:r>
          </a:p>
        </p:txBody>
      </p:sp>
      <p:sp>
        <p:nvSpPr>
          <p:cNvPr id="3" name="Content Placeholder 2">
            <a:extLst>
              <a:ext uri="{FF2B5EF4-FFF2-40B4-BE49-F238E27FC236}">
                <a16:creationId xmlns:a16="http://schemas.microsoft.com/office/drawing/2014/main" id="{E78C273A-7EC1-7E77-BA6F-99F31CB6B9C1}"/>
              </a:ext>
            </a:extLst>
          </p:cNvPr>
          <p:cNvSpPr>
            <a:spLocks noGrp="1"/>
          </p:cNvSpPr>
          <p:nvPr>
            <p:ph idx="1"/>
          </p:nvPr>
        </p:nvSpPr>
        <p:spPr>
          <a:xfrm>
            <a:off x="685801" y="2794000"/>
            <a:ext cx="10131425" cy="3454400"/>
          </a:xfrm>
        </p:spPr>
        <p:txBody>
          <a:bodyPr>
            <a:normAutofit fontScale="85000" lnSpcReduction="20000"/>
          </a:bodyPr>
          <a:lstStyle/>
          <a:p>
            <a:r>
              <a:rPr lang="en-GB" sz="3300" b="0" i="0" dirty="0">
                <a:effectLst/>
                <a:latin typeface="Roboto" panose="02000000000000000000" pitchFamily="2" charset="0"/>
              </a:rPr>
              <a:t>Black holes remained largely unknown </a:t>
            </a:r>
            <a:r>
              <a:rPr lang="en-GB" sz="3300" b="0" i="0" dirty="0">
                <a:effectLst/>
                <a:latin typeface="Roboto" panose="020F0502020204030204" pitchFamily="2" charset="0"/>
              </a:rPr>
              <a:t>until the 20th century. </a:t>
            </a:r>
          </a:p>
          <a:p>
            <a:r>
              <a:rPr lang="en-GB" sz="3300" b="0" i="0" dirty="0">
                <a:effectLst/>
                <a:latin typeface="Roboto" panose="02000000000000000000" pitchFamily="2" charset="0"/>
              </a:rPr>
              <a:t>A black hole is a region in space</a:t>
            </a:r>
            <a:r>
              <a:rPr lang="en-GB" sz="3300" b="0" i="0" dirty="0">
                <a:effectLst/>
                <a:latin typeface="Roboto" panose="020F0502020204030204" pitchFamily="2" charset="0"/>
              </a:rPr>
              <a:t> </a:t>
            </a:r>
            <a:r>
              <a:rPr lang="en-GB" sz="3300" b="0" i="0" dirty="0">
                <a:effectLst/>
                <a:latin typeface="Roboto" panose="02000000000000000000" pitchFamily="2" charset="0"/>
              </a:rPr>
              <a:t>where the force of gravity is so strong not even light can escape.</a:t>
            </a:r>
          </a:p>
          <a:p>
            <a:r>
              <a:rPr lang="en-GB" sz="3300" b="0" i="0" dirty="0">
                <a:effectLst/>
                <a:latin typeface="Roboto" panose="02000000000000000000" pitchFamily="2" charset="0"/>
              </a:rPr>
              <a:t>From the outside, you can't tell what is inside a black hole.</a:t>
            </a:r>
          </a:p>
          <a:p>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Black holes haunt our universe.</a:t>
            </a:r>
            <a:endParaRPr lang="en-GB" sz="3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Dark centres of gravity.</a:t>
            </a:r>
            <a:endParaRPr lang="en-GB" sz="3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That swallow everything in their path.</a:t>
            </a:r>
          </a:p>
          <a:p>
            <a:pPr marL="0" indent="0">
              <a:lnSpc>
                <a:spcPct val="107000"/>
              </a:lnSpc>
              <a:spcAft>
                <a:spcPts val="800"/>
              </a:spcAft>
              <a:buNone/>
            </a:pP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0" i="0" dirty="0">
              <a:effectLst/>
              <a:latin typeface="Roboto" panose="020F0502020204030204" pitchFamily="2" charset="0"/>
            </a:endParaRPr>
          </a:p>
          <a:p>
            <a:endParaRPr lang="en-GB" dirty="0">
              <a:latin typeface="Roboto" panose="020F0502020204030204" pitchFamily="2" charset="0"/>
            </a:endParaRPr>
          </a:p>
        </p:txBody>
      </p:sp>
    </p:spTree>
    <p:extLst>
      <p:ext uri="{BB962C8B-B14F-4D97-AF65-F5344CB8AC3E}">
        <p14:creationId xmlns:p14="http://schemas.microsoft.com/office/powerpoint/2010/main" val="2182820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28EE5-EC23-F9A5-2F0F-F6BCF6AA9A7A}"/>
              </a:ext>
            </a:extLst>
          </p:cNvPr>
          <p:cNvSpPr>
            <a:spLocks noGrp="1"/>
          </p:cNvSpPr>
          <p:nvPr>
            <p:ph type="title"/>
          </p:nvPr>
        </p:nvSpPr>
        <p:spPr/>
        <p:txBody>
          <a:bodyPr>
            <a:normAutofit/>
          </a:bodyPr>
          <a:lstStyle/>
          <a:p>
            <a:pPr algn="ctr"/>
            <a:r>
              <a:rPr lang="en-GB" sz="4400" b="1" i="1" u="sng" kern="0" dirty="0">
                <a:effectLst/>
                <a:latin typeface="Arial Black" panose="020B0A04020102020204" pitchFamily="34" charset="0"/>
                <a:ea typeface="Times New Roman" panose="02020603050405020304" pitchFamily="18" charset="0"/>
              </a:rPr>
              <a:t>Theory of Relativity</a:t>
            </a:r>
            <a:endParaRPr lang="en-GB" sz="4400"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2E4F402A-F846-8B1E-C410-60B506914155}"/>
              </a:ext>
            </a:extLst>
          </p:cNvPr>
          <p:cNvSpPr>
            <a:spLocks noGrp="1"/>
          </p:cNvSpPr>
          <p:nvPr>
            <p:ph idx="1"/>
          </p:nvPr>
        </p:nvSpPr>
        <p:spPr>
          <a:xfrm>
            <a:off x="685801" y="2639504"/>
            <a:ext cx="10131425" cy="4098179"/>
          </a:xfrm>
        </p:spPr>
        <p:txBody>
          <a:bodyPr>
            <a:normAutofit lnSpcReduction="10000"/>
          </a:bodyPr>
          <a:lstStyle/>
          <a:p>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This theory is the base </a:t>
            </a:r>
            <a:r>
              <a:rPr lang="en-GB" sz="3000" kern="0" dirty="0">
                <a:latin typeface="Roboto" panose="02000000000000000000" pitchFamily="2" charset="0"/>
                <a:ea typeface="Times New Roman" panose="02020603050405020304" pitchFamily="18" charset="0"/>
                <a:cs typeface="Times New Roman" panose="02020603050405020304" pitchFamily="18" charset="0"/>
              </a:rPr>
              <a:t>for discovery of Black hole. </a:t>
            </a:r>
          </a:p>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Because of Einstein's Theory of Relativity,</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black holes were later discovered.</a:t>
            </a:r>
            <a:endParaRPr lang="en-GB" sz="30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3000" kern="0" dirty="0">
              <a:latin typeface="Roboto" panose="02000000000000000000" pitchFamily="2" charset="0"/>
              <a:ea typeface="Times New Roman" panose="02020603050405020304" pitchFamily="18" charset="0"/>
              <a:cs typeface="Times New Roman" panose="02020603050405020304" pitchFamily="18" charset="0"/>
            </a:endParaRPr>
          </a:p>
          <a:p>
            <a:r>
              <a:rPr lang="en-GB" sz="3000" b="1" kern="0" dirty="0">
                <a:latin typeface="Roboto" panose="02000000000000000000" pitchFamily="2" charset="0"/>
                <a:ea typeface="Times New Roman" panose="02020603050405020304" pitchFamily="18" charset="0"/>
                <a:cs typeface="Times New Roman" panose="02020603050405020304" pitchFamily="18" charset="0"/>
              </a:rPr>
              <a:t>T</a:t>
            </a:r>
            <a:r>
              <a:rPr lang="en-GB" sz="3000" b="1" kern="0" dirty="0">
                <a:effectLst/>
                <a:latin typeface="Roboto" panose="02000000000000000000" pitchFamily="2" charset="0"/>
                <a:ea typeface="Times New Roman" panose="02020603050405020304" pitchFamily="18" charset="0"/>
                <a:cs typeface="Times New Roman" panose="02020603050405020304" pitchFamily="18" charset="0"/>
              </a:rPr>
              <a:t>here are two parts to the theory</a:t>
            </a:r>
          </a:p>
          <a:p>
            <a:pPr marL="342900" indent="-342900">
              <a:buFont typeface="+mj-lt"/>
              <a:buAutoNum type="arabicPeriod"/>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 The Special Theory of Relativity</a:t>
            </a:r>
          </a:p>
          <a:p>
            <a:pPr marL="342900" indent="-342900">
              <a:buFont typeface="+mj-lt"/>
              <a:buAutoNum type="arabicPeriod"/>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 General Theory of Relativity</a:t>
            </a:r>
          </a:p>
          <a:p>
            <a:pPr marL="0" indent="0">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326851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964EB-4025-7AC6-32E4-B8B697163328}"/>
              </a:ext>
            </a:extLst>
          </p:cNvPr>
          <p:cNvSpPr>
            <a:spLocks noGrp="1"/>
          </p:cNvSpPr>
          <p:nvPr>
            <p:ph type="title"/>
          </p:nvPr>
        </p:nvSpPr>
        <p:spPr>
          <a:xfrm>
            <a:off x="685801" y="599975"/>
            <a:ext cx="10131425" cy="1456267"/>
          </a:xfrm>
        </p:spPr>
        <p:txBody>
          <a:bodyPr/>
          <a:lstStyle/>
          <a:p>
            <a:pPr algn="ctr"/>
            <a:r>
              <a:rPr lang="en-GB" sz="3600" b="1" i="1" u="sng" kern="0" dirty="0">
                <a:effectLst/>
                <a:latin typeface="Arial Black" panose="020B0A04020102020204" pitchFamily="34" charset="0"/>
                <a:ea typeface="Times New Roman" panose="02020603050405020304" pitchFamily="18" charset="0"/>
                <a:cs typeface="Times New Roman" panose="02020603050405020304" pitchFamily="18" charset="0"/>
              </a:rPr>
              <a:t>Special Theory of Relativity</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22AA96CA-80F6-CB29-10F0-AE6838F124C1}"/>
              </a:ext>
            </a:extLst>
          </p:cNvPr>
          <p:cNvSpPr>
            <a:spLocks noGrp="1"/>
          </p:cNvSpPr>
          <p:nvPr>
            <p:ph idx="1"/>
          </p:nvPr>
        </p:nvSpPr>
        <p:spPr>
          <a:xfrm>
            <a:off x="231007" y="2454442"/>
            <a:ext cx="4350618" cy="4244741"/>
          </a:xfrm>
        </p:spPr>
        <p:txBody>
          <a:bodyPr>
            <a:normAutofit/>
          </a:bodyPr>
          <a:lstStyle/>
          <a:p>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 Special Theory of Relativity published by Einstein in 1905,</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tells us how speed influences time.</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0AFFD6C0-6500-3885-902B-CC14A74F7003}"/>
              </a:ext>
            </a:extLst>
          </p:cNvPr>
          <p:cNvPicPr>
            <a:picLocks noChangeAspect="1"/>
          </p:cNvPicPr>
          <p:nvPr/>
        </p:nvPicPr>
        <p:blipFill>
          <a:blip r:embed="rId2"/>
          <a:stretch>
            <a:fillRect/>
          </a:stretch>
        </p:blipFill>
        <p:spPr>
          <a:xfrm>
            <a:off x="4823875" y="1898582"/>
            <a:ext cx="6168175" cy="3366436"/>
          </a:xfrm>
          <a:prstGeom prst="rect">
            <a:avLst/>
          </a:prstGeom>
        </p:spPr>
      </p:pic>
    </p:spTree>
    <p:extLst>
      <p:ext uri="{BB962C8B-B14F-4D97-AF65-F5344CB8AC3E}">
        <p14:creationId xmlns:p14="http://schemas.microsoft.com/office/powerpoint/2010/main" val="269339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42FAC-9F97-1787-440C-0A40236DADC3}"/>
              </a:ext>
            </a:extLst>
          </p:cNvPr>
          <p:cNvSpPr>
            <a:spLocks noGrp="1"/>
          </p:cNvSpPr>
          <p:nvPr>
            <p:ph type="title"/>
          </p:nvPr>
        </p:nvSpPr>
        <p:spPr/>
        <p:txBody>
          <a:bodyPr/>
          <a:lstStyle/>
          <a:p>
            <a:pPr algn="ctr"/>
            <a:r>
              <a:rPr lang="en-GB" sz="3600" b="1" i="1" u="sng" kern="0" dirty="0">
                <a:effectLst/>
                <a:latin typeface="Arial Black" panose="020B0A04020102020204" pitchFamily="34" charset="0"/>
                <a:ea typeface="Times New Roman" panose="02020603050405020304" pitchFamily="18" charset="0"/>
              </a:rPr>
              <a:t>Theory of Relativity</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078425D6-D8DC-0F9B-B496-7C2BF98A4547}"/>
              </a:ext>
            </a:extLst>
          </p:cNvPr>
          <p:cNvSpPr>
            <a:spLocks noGrp="1"/>
          </p:cNvSpPr>
          <p:nvPr>
            <p:ph idx="1"/>
          </p:nvPr>
        </p:nvSpPr>
        <p:spPr>
          <a:xfrm>
            <a:off x="685801" y="2142067"/>
            <a:ext cx="10131425" cy="4258733"/>
          </a:xfrm>
        </p:spPr>
        <p:txBody>
          <a:bodyPr>
            <a:normAutofit fontScale="92500" lnSpcReduction="10000"/>
          </a:bodyPr>
          <a:lstStyle/>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If you are in a spaceship that is going very fast, if the speed is too high, time will slow down for you.</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Relative to the people not on the spaceship, back on Earth. The word relative is very important</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because when you are in a spaceship,</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you wouldn't feel the time slowing down.</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You would think that time is flowing at the same speed as it normally does.</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But when you'll get back to the Earth, you'll find out that</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there was a difference in the flow of time. This is known as </a:t>
            </a:r>
            <a:r>
              <a:rPr lang="en-GB" sz="3000" b="1" kern="0" dirty="0">
                <a:effectLst/>
                <a:latin typeface="Roboto" panose="02000000000000000000" pitchFamily="2" charset="0"/>
                <a:ea typeface="Times New Roman" panose="02020603050405020304" pitchFamily="18" charset="0"/>
                <a:cs typeface="Times New Roman" panose="02020603050405020304" pitchFamily="18" charset="0"/>
              </a:rPr>
              <a:t>Kinematic Time Dilation</a:t>
            </a:r>
            <a:endParaRPr lang="en-GB" sz="30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568254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29AF-15AC-1D77-EB0D-7331A1305D85}"/>
              </a:ext>
            </a:extLst>
          </p:cNvPr>
          <p:cNvSpPr>
            <a:spLocks noGrp="1"/>
          </p:cNvSpPr>
          <p:nvPr>
            <p:ph type="title"/>
          </p:nvPr>
        </p:nvSpPr>
        <p:spPr>
          <a:xfrm>
            <a:off x="685801" y="221382"/>
            <a:ext cx="10131425" cy="1232034"/>
          </a:xfrm>
        </p:spPr>
        <p:txBody>
          <a:bodyPr/>
          <a:lstStyle/>
          <a:p>
            <a:pPr algn="ctr"/>
            <a:r>
              <a:rPr lang="en-GB" sz="1800" kern="0" dirty="0">
                <a:effectLst/>
                <a:latin typeface="Roboto" panose="02000000000000000000" pitchFamily="2" charset="0"/>
                <a:ea typeface="Times New Roman" panose="02020603050405020304" pitchFamily="18" charset="0"/>
                <a:cs typeface="Times New Roman" panose="02020603050405020304" pitchFamily="18" charset="0"/>
              </a:rPr>
              <a:t> </a:t>
            </a:r>
            <a:r>
              <a:rPr lang="en-GB" sz="2800" b="1" i="1" u="sng" kern="0" dirty="0">
                <a:effectLst/>
                <a:latin typeface="Arial Black" panose="020B0A04020102020204" pitchFamily="34" charset="0"/>
                <a:ea typeface="Times New Roman" panose="02020603050405020304" pitchFamily="18" charset="0"/>
                <a:cs typeface="Times New Roman" panose="02020603050405020304" pitchFamily="18" charset="0"/>
              </a:rPr>
              <a:t>GRAVITATIONAL time dilation</a:t>
            </a:r>
            <a:endParaRPr lang="en-GB" sz="2800"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F325A79B-1259-47B3-B486-4CC17FB526BF}"/>
              </a:ext>
            </a:extLst>
          </p:cNvPr>
          <p:cNvSpPr>
            <a:spLocks noGrp="1"/>
          </p:cNvSpPr>
          <p:nvPr>
            <p:ph idx="1"/>
          </p:nvPr>
        </p:nvSpPr>
        <p:spPr>
          <a:xfrm>
            <a:off x="163629" y="2512194"/>
            <a:ext cx="5293895" cy="4504623"/>
          </a:xfrm>
        </p:spPr>
        <p:txBody>
          <a:bodyPr>
            <a:normAutofit fontScale="92500" lnSpcReduction="20000"/>
          </a:bodyPr>
          <a:lstStyle/>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Not only speed, but even gravity can also result in time dilation</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as shown by Einstein in his General Theory of Relativity.</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This was developed by him in 1915.</a:t>
            </a:r>
          </a:p>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 more gravitational force you'd experience, the more time would slow down for you. This is known as Gravitational Time Dilation.</a:t>
            </a:r>
          </a:p>
          <a:p>
            <a:pPr>
              <a:lnSpc>
                <a:spcPct val="107000"/>
              </a:lnSpc>
              <a:spcAft>
                <a:spcPts val="800"/>
              </a:spcAft>
            </a:pPr>
            <a:endParaRPr lang="en-GB" kern="0" dirty="0">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1800" kern="0" dirty="0">
              <a:effectLst/>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GB" kern="0" dirty="0">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1800" kern="0" dirty="0">
              <a:effectLst/>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GB" dirty="0"/>
          </a:p>
        </p:txBody>
      </p:sp>
      <p:pic>
        <p:nvPicPr>
          <p:cNvPr id="5" name="Picture 4">
            <a:extLst>
              <a:ext uri="{FF2B5EF4-FFF2-40B4-BE49-F238E27FC236}">
                <a16:creationId xmlns:a16="http://schemas.microsoft.com/office/drawing/2014/main" id="{835CFD1A-9F2F-5916-B44B-314BACC16151}"/>
              </a:ext>
            </a:extLst>
          </p:cNvPr>
          <p:cNvPicPr>
            <a:picLocks noChangeAspect="1"/>
          </p:cNvPicPr>
          <p:nvPr/>
        </p:nvPicPr>
        <p:blipFill>
          <a:blip r:embed="rId2"/>
          <a:stretch>
            <a:fillRect/>
          </a:stretch>
        </p:blipFill>
        <p:spPr>
          <a:xfrm>
            <a:off x="5611528" y="2002054"/>
            <a:ext cx="6006164" cy="3426593"/>
          </a:xfrm>
          <a:prstGeom prst="rect">
            <a:avLst/>
          </a:prstGeom>
        </p:spPr>
      </p:pic>
    </p:spTree>
    <p:extLst>
      <p:ext uri="{BB962C8B-B14F-4D97-AF65-F5344CB8AC3E}">
        <p14:creationId xmlns:p14="http://schemas.microsoft.com/office/powerpoint/2010/main" val="99996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0FAD-3513-FB63-8BD7-65E409523A6D}"/>
              </a:ext>
            </a:extLst>
          </p:cNvPr>
          <p:cNvSpPr>
            <a:spLocks noGrp="1"/>
          </p:cNvSpPr>
          <p:nvPr>
            <p:ph type="title"/>
          </p:nvPr>
        </p:nvSpPr>
        <p:spPr>
          <a:xfrm>
            <a:off x="685801" y="192505"/>
            <a:ext cx="10131425" cy="1029903"/>
          </a:xfrm>
        </p:spPr>
        <p:txBody>
          <a:bodyPr>
            <a:normAutofit/>
          </a:bodyPr>
          <a:lstStyle/>
          <a:p>
            <a:pPr algn="ctr">
              <a:lnSpc>
                <a:spcPct val="107000"/>
              </a:lnSpc>
              <a:spcAft>
                <a:spcPts val="800"/>
              </a:spcAft>
            </a:pP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space-time fabric</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AB2F021F-A141-0BC6-DAB8-EC0E35E08341}"/>
              </a:ext>
            </a:extLst>
          </p:cNvPr>
          <p:cNvSpPr>
            <a:spLocks noGrp="1"/>
          </p:cNvSpPr>
          <p:nvPr>
            <p:ph idx="1"/>
          </p:nvPr>
        </p:nvSpPr>
        <p:spPr>
          <a:xfrm>
            <a:off x="0" y="1222408"/>
            <a:ext cx="5659656" cy="5635592"/>
          </a:xfrm>
        </p:spPr>
        <p:txBody>
          <a:bodyPr>
            <a:normAutofit fontScale="85000" lnSpcReduction="20000"/>
          </a:bodyPr>
          <a:lstStyle/>
          <a:p>
            <a:pPr>
              <a:lnSpc>
                <a:spcPct val="107000"/>
              </a:lnSpc>
              <a:spcAft>
                <a:spcPts val="800"/>
              </a:spcAft>
            </a:pP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Einstein wanted us to imagine a space-time fabric. Kind of like a mesh, on which all planetary objects are placed.</a:t>
            </a:r>
          </a:p>
          <a:p>
            <a:pPr marL="0" indent="0">
              <a:lnSpc>
                <a:spcPct val="107000"/>
              </a:lnSpc>
              <a:spcAft>
                <a:spcPts val="800"/>
              </a:spcAft>
              <a:buNone/>
            </a:pP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The space-time fabric bends due to the mass of the objects. And when the mesh bends, not only does it attract physical objects more,</a:t>
            </a:r>
            <a:r>
              <a:rPr lang="en-GB" sz="2600" kern="100" dirty="0">
                <a:latin typeface="Calibri" panose="020F0502020204030204" pitchFamily="34" charset="0"/>
                <a:ea typeface="Calibri" panose="020F0502020204030204" pitchFamily="34" charset="0"/>
                <a:cs typeface="Times New Roman" panose="02020603050405020304" pitchFamily="18" charset="0"/>
              </a:rPr>
              <a:t> </a:t>
            </a: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but it leads to time dilation as well,</a:t>
            </a:r>
            <a:r>
              <a:rPr lang="en-GB" sz="2600" kern="100" dirty="0">
                <a:latin typeface="Calibri" panose="020F0502020204030204" pitchFamily="34" charset="0"/>
                <a:ea typeface="Calibri" panose="020F0502020204030204" pitchFamily="34" charset="0"/>
                <a:cs typeface="Times New Roman" panose="02020603050405020304" pitchFamily="18" charset="0"/>
              </a:rPr>
              <a:t> </a:t>
            </a: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and the other forms of energy, such as sound, heat, or light, they are affected by gravitation as well </a:t>
            </a:r>
          </a:p>
          <a:p>
            <a:pPr marL="0" indent="0">
              <a:lnSpc>
                <a:spcPct val="107000"/>
              </a:lnSpc>
              <a:spcAft>
                <a:spcPts val="800"/>
              </a:spcAft>
              <a:buNone/>
            </a:pPr>
            <a:endParaRPr lang="en-GB" sz="2600" kern="0" dirty="0">
              <a:effectLst/>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This was another conclusion drawn by Einstein. Gravitation affects almost everything. Not only are physical objects attracted by the force of gravitation,</a:t>
            </a:r>
            <a:r>
              <a:rPr lang="en-GB" sz="2600" kern="100" dirty="0">
                <a:latin typeface="Calibri" panose="020F0502020204030204" pitchFamily="34" charset="0"/>
                <a:ea typeface="Calibri" panose="020F0502020204030204" pitchFamily="34" charset="0"/>
                <a:cs typeface="Times New Roman" panose="02020603050405020304" pitchFamily="18" charset="0"/>
              </a:rPr>
              <a:t> </a:t>
            </a:r>
            <a:r>
              <a:rPr lang="en-GB" sz="2600" kern="0" dirty="0">
                <a:effectLst/>
                <a:latin typeface="Roboto" panose="02000000000000000000" pitchFamily="2" charset="0"/>
                <a:ea typeface="Times New Roman" panose="02020603050405020304" pitchFamily="18" charset="0"/>
                <a:cs typeface="Times New Roman" panose="02020603050405020304" pitchFamily="18" charset="0"/>
              </a:rPr>
              <a:t>it attracts heat, sound, and light as well</a:t>
            </a:r>
            <a:r>
              <a:rPr lang="en-GB" sz="1800" kern="0" dirty="0">
                <a:effectLst/>
                <a:latin typeface="Roboto" panose="02000000000000000000" pitchFamily="2" charset="0"/>
                <a:ea typeface="Times New Roman" panose="02020603050405020304" pitchFamily="18"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dirty="0"/>
          </a:p>
        </p:txBody>
      </p:sp>
      <p:pic>
        <p:nvPicPr>
          <p:cNvPr id="5" name="Picture 4">
            <a:extLst>
              <a:ext uri="{FF2B5EF4-FFF2-40B4-BE49-F238E27FC236}">
                <a16:creationId xmlns:a16="http://schemas.microsoft.com/office/drawing/2014/main" id="{7ECD0AE2-9F99-7626-A1E4-9224A7F4B664}"/>
              </a:ext>
            </a:extLst>
          </p:cNvPr>
          <p:cNvPicPr>
            <a:picLocks noChangeAspect="1"/>
          </p:cNvPicPr>
          <p:nvPr/>
        </p:nvPicPr>
        <p:blipFill>
          <a:blip r:embed="rId2"/>
          <a:stretch>
            <a:fillRect/>
          </a:stretch>
        </p:blipFill>
        <p:spPr>
          <a:xfrm>
            <a:off x="5751513" y="1669983"/>
            <a:ext cx="6254283" cy="3518034"/>
          </a:xfrm>
          <a:prstGeom prst="rect">
            <a:avLst/>
          </a:prstGeom>
        </p:spPr>
      </p:pic>
    </p:spTree>
    <p:extLst>
      <p:ext uri="{BB962C8B-B14F-4D97-AF65-F5344CB8AC3E}">
        <p14:creationId xmlns:p14="http://schemas.microsoft.com/office/powerpoint/2010/main" val="91265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377B-43D5-66EB-2DD2-E9784704FF51}"/>
              </a:ext>
            </a:extLst>
          </p:cNvPr>
          <p:cNvSpPr>
            <a:spLocks noGrp="1"/>
          </p:cNvSpPr>
          <p:nvPr>
            <p:ph type="title"/>
          </p:nvPr>
        </p:nvSpPr>
        <p:spPr>
          <a:xfrm>
            <a:off x="760396" y="413887"/>
            <a:ext cx="10056830" cy="1001028"/>
          </a:xfrm>
        </p:spPr>
        <p:txBody>
          <a:bodyPr/>
          <a:lstStyle/>
          <a:p>
            <a:r>
              <a:rPr lang="en-GB" b="1" i="1" u="sng" dirty="0">
                <a:latin typeface="Arial Black" panose="020B0A04020102020204" pitchFamily="34" charset="0"/>
              </a:rPr>
              <a:t>Space Time Fabric</a:t>
            </a:r>
          </a:p>
        </p:txBody>
      </p:sp>
      <p:pic>
        <p:nvPicPr>
          <p:cNvPr id="4" name="WhatsApp Video 2023-06-21 at 6.44.33 AM">
            <a:hlinkClick r:id="" action="ppaction://media"/>
            <a:extLst>
              <a:ext uri="{FF2B5EF4-FFF2-40B4-BE49-F238E27FC236}">
                <a16:creationId xmlns:a16="http://schemas.microsoft.com/office/drawing/2014/main" id="{DD7B8580-798D-26CB-B603-67C0C000D2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16016" y="1675113"/>
            <a:ext cx="11271183" cy="5033695"/>
          </a:xfrm>
        </p:spPr>
      </p:pic>
    </p:spTree>
    <p:extLst>
      <p:ext uri="{BB962C8B-B14F-4D97-AF65-F5344CB8AC3E}">
        <p14:creationId xmlns:p14="http://schemas.microsoft.com/office/powerpoint/2010/main" val="410756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51B1-088E-50AD-6CB8-EF3E48D858F2}"/>
              </a:ext>
            </a:extLst>
          </p:cNvPr>
          <p:cNvSpPr>
            <a:spLocks noGrp="1"/>
          </p:cNvSpPr>
          <p:nvPr>
            <p:ph type="title"/>
          </p:nvPr>
        </p:nvSpPr>
        <p:spPr/>
        <p:txBody>
          <a:bodyPr/>
          <a:lstStyle/>
          <a:p>
            <a:pPr algn="ctr"/>
            <a:r>
              <a:rPr lang="en-GB" b="1" i="1" u="sng" dirty="0">
                <a:latin typeface="Arial Black" panose="020B0A04020102020204" pitchFamily="34" charset="0"/>
              </a:rPr>
              <a:t>EFFECTS OF GRAVITATIONAL FORCE</a:t>
            </a:r>
          </a:p>
        </p:txBody>
      </p:sp>
      <p:sp>
        <p:nvSpPr>
          <p:cNvPr id="3" name="Content Placeholder 2">
            <a:extLst>
              <a:ext uri="{FF2B5EF4-FFF2-40B4-BE49-F238E27FC236}">
                <a16:creationId xmlns:a16="http://schemas.microsoft.com/office/drawing/2014/main" id="{96084904-555B-C497-964E-0992C07C3AD8}"/>
              </a:ext>
            </a:extLst>
          </p:cNvPr>
          <p:cNvSpPr>
            <a:spLocks noGrp="1"/>
          </p:cNvSpPr>
          <p:nvPr>
            <p:ph idx="1"/>
          </p:nvPr>
        </p:nvSpPr>
        <p:spPr>
          <a:xfrm>
            <a:off x="685801" y="3330341"/>
            <a:ext cx="11365028" cy="1617043"/>
          </a:xfrm>
        </p:spPr>
        <p:txBody>
          <a:bodyPr>
            <a:noAutofit/>
          </a:bodyPr>
          <a:lstStyle/>
          <a:p>
            <a:pPr>
              <a:lnSpc>
                <a:spcPct val="107000"/>
              </a:lnSpc>
              <a:spcAft>
                <a:spcPts val="800"/>
              </a:spcAft>
            </a:pPr>
            <a:r>
              <a:rPr lang="en-GB" sz="2200" kern="0" dirty="0">
                <a:latin typeface="Roboto" panose="02000000000000000000" pitchFamily="2" charset="0"/>
                <a:ea typeface="Times New Roman" panose="02020603050405020304" pitchFamily="18" charset="0"/>
                <a:cs typeface="Times New Roman" panose="02020603050405020304" pitchFamily="18" charset="0"/>
              </a:rPr>
              <a:t>T</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his means that there can be such objects in the universe which have such a high gravitational force</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that they can completely absorb light.</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If there are such objects, it means that</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they'd be completely black. We won't be able to see them.</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Because not even light can escape them. this is exactly what Black Holes are. </a:t>
            </a:r>
          </a:p>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But when Einstein presented his Theory of General Relativity, the concept of black holes was merely theoretical back.</a:t>
            </a:r>
          </a:p>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Einstein knew that gravitation influences light. And theoretically, objects that can absorb light were possible. But Einstein did not know that there are actual black holes.</a:t>
            </a:r>
            <a:endParaRPr lang="en-GB"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Einstein knew that there can be such things, but then, theoretically, the existence of infinity is also possible. But realistically, he did not believe that such things existed in reality. By the time he passed away, not even the term Black Holes was invented</a:t>
            </a:r>
            <a:endParaRPr lang="en-GB" sz="2200" dirty="0"/>
          </a:p>
        </p:txBody>
      </p:sp>
    </p:spTree>
    <p:extLst>
      <p:ext uri="{BB962C8B-B14F-4D97-AF65-F5344CB8AC3E}">
        <p14:creationId xmlns:p14="http://schemas.microsoft.com/office/powerpoint/2010/main" val="2288773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D87AF-0984-8D19-D99E-5BC1EC051FBE}"/>
              </a:ext>
            </a:extLst>
          </p:cNvPr>
          <p:cNvSpPr>
            <a:spLocks noGrp="1"/>
          </p:cNvSpPr>
          <p:nvPr>
            <p:ph type="title"/>
          </p:nvPr>
        </p:nvSpPr>
        <p:spPr/>
        <p:txBody>
          <a:bodyPr>
            <a:normAutofit/>
          </a:bodyPr>
          <a:lstStyle/>
          <a:p>
            <a:pPr algn="ctr"/>
            <a:r>
              <a:rPr lang="en-GB" sz="3200" b="1" i="1" u="sng" dirty="0">
                <a:latin typeface="Arial Black" panose="020B0A04020102020204" pitchFamily="34" charset="0"/>
              </a:rPr>
              <a:t>Key point of theory </a:t>
            </a:r>
          </a:p>
        </p:txBody>
      </p:sp>
      <p:sp>
        <p:nvSpPr>
          <p:cNvPr id="3" name="Content Placeholder 2">
            <a:extLst>
              <a:ext uri="{FF2B5EF4-FFF2-40B4-BE49-F238E27FC236}">
                <a16:creationId xmlns:a16="http://schemas.microsoft.com/office/drawing/2014/main" id="{93959FB4-9C81-FE4B-345D-3F29F481D6A2}"/>
              </a:ext>
            </a:extLst>
          </p:cNvPr>
          <p:cNvSpPr>
            <a:spLocks noGrp="1"/>
          </p:cNvSpPr>
          <p:nvPr>
            <p:ph idx="1"/>
          </p:nvPr>
        </p:nvSpPr>
        <p:spPr>
          <a:xfrm>
            <a:off x="685801" y="2142067"/>
            <a:ext cx="11095521" cy="4106333"/>
          </a:xfrm>
        </p:spPr>
        <p:txBody>
          <a:bodyPr>
            <a:normAutofit fontScale="77500" lnSpcReduction="20000"/>
          </a:bodyPr>
          <a:lstStyle/>
          <a:p>
            <a:pPr>
              <a:lnSpc>
                <a:spcPct val="107000"/>
              </a:lnSpc>
              <a:spcAft>
                <a:spcPts val="800"/>
              </a:spcAft>
            </a:pP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a key point in Einstein's theory was that</a:t>
            </a:r>
            <a:r>
              <a:rPr lang="en-GB" sz="3300" kern="100" dirty="0">
                <a:latin typeface="Calibri" panose="020F0502020204030204" pitchFamily="34" charset="0"/>
                <a:ea typeface="Calibri" panose="020F0502020204030204" pitchFamily="34" charset="0"/>
                <a:cs typeface="Times New Roman" panose="02020603050405020304" pitchFamily="18" charset="0"/>
              </a:rPr>
              <a:t> </a:t>
            </a: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light's speed limits gravity's influence. We don't feel gravity's force instantly, everywhere</a:t>
            </a:r>
          </a:p>
          <a:p>
            <a:pPr>
              <a:lnSpc>
                <a:spcPct val="107000"/>
              </a:lnSpc>
              <a:spcAft>
                <a:spcPts val="800"/>
              </a:spcAft>
            </a:pPr>
            <a:endParaRPr lang="en-GB" sz="3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its upper limit is the speed of light. To use a practical example, suppose that the sun disappeared suddenly,</a:t>
            </a:r>
            <a:r>
              <a:rPr lang="en-GB" sz="3300" kern="100" dirty="0">
                <a:latin typeface="Calibri" panose="020F0502020204030204" pitchFamily="34" charset="0"/>
                <a:ea typeface="Calibri" panose="020F0502020204030204" pitchFamily="34" charset="0"/>
                <a:cs typeface="Times New Roman" panose="02020603050405020304" pitchFamily="18" charset="0"/>
              </a:rPr>
              <a:t> </a:t>
            </a: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as you know, we'll get to know this 8 minutes later, on Earth, about the disappearance, because it takes 8 minutes for sunlight to reach Earth.</a:t>
            </a:r>
          </a:p>
          <a:p>
            <a:pPr>
              <a:lnSpc>
                <a:spcPct val="107000"/>
              </a:lnSpc>
              <a:spcAft>
                <a:spcPts val="800"/>
              </a:spcAft>
            </a:pPr>
            <a:endParaRPr lang="en-GB" sz="3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But according to Einstein,</a:t>
            </a:r>
            <a:r>
              <a:rPr lang="en-GB" sz="3300" kern="100" dirty="0">
                <a:latin typeface="Calibri" panose="020F0502020204030204" pitchFamily="34" charset="0"/>
                <a:ea typeface="Calibri" panose="020F0502020204030204" pitchFamily="34" charset="0"/>
                <a:cs typeface="Times New Roman" panose="02020603050405020304" pitchFamily="18" charset="0"/>
              </a:rPr>
              <a:t> </a:t>
            </a:r>
            <a:r>
              <a:rPr lang="en-GB" sz="3300" kern="0" dirty="0">
                <a:effectLst/>
                <a:latin typeface="Roboto" panose="02000000000000000000" pitchFamily="2" charset="0"/>
                <a:ea typeface="Times New Roman" panose="02020603050405020304" pitchFamily="18" charset="0"/>
                <a:cs typeface="Times New Roman" panose="02020603050405020304" pitchFamily="18" charset="0"/>
              </a:rPr>
              <a:t>the gravitational impact of the sun's disappearance, will also be felt 8 minutes later.</a:t>
            </a:r>
          </a:p>
          <a:p>
            <a:pPr marL="0" indent="0">
              <a:lnSpc>
                <a:spcPct val="107000"/>
              </a:lnSpc>
              <a:spcAft>
                <a:spcPts val="800"/>
              </a:spcAft>
              <a:buNone/>
            </a:pPr>
            <a:endParaRPr lang="en-GB" dirty="0"/>
          </a:p>
        </p:txBody>
      </p:sp>
    </p:spTree>
    <p:extLst>
      <p:ext uri="{BB962C8B-B14F-4D97-AF65-F5344CB8AC3E}">
        <p14:creationId xmlns:p14="http://schemas.microsoft.com/office/powerpoint/2010/main" val="2080539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B59E-6A84-ACA3-0E5D-52E170A35754}"/>
              </a:ext>
            </a:extLst>
          </p:cNvPr>
          <p:cNvSpPr>
            <a:spLocks noGrp="1"/>
          </p:cNvSpPr>
          <p:nvPr>
            <p:ph type="title"/>
          </p:nvPr>
        </p:nvSpPr>
        <p:spPr>
          <a:xfrm>
            <a:off x="685801" y="609600"/>
            <a:ext cx="10131425" cy="1238451"/>
          </a:xfrm>
        </p:spPr>
        <p:txBody>
          <a:bodyPr/>
          <a:lstStyle/>
          <a:p>
            <a:pPr algn="ctr"/>
            <a:r>
              <a:rPr lang="en-GB" sz="3600" b="1" i="1" u="sng" kern="0" dirty="0">
                <a:effectLst/>
                <a:latin typeface="Arial Black" panose="020B0A04020102020204" pitchFamily="34" charset="0"/>
                <a:ea typeface="Times New Roman" panose="02020603050405020304" pitchFamily="18" charset="0"/>
                <a:cs typeface="Times New Roman" panose="02020603050405020304" pitchFamily="18" charset="0"/>
              </a:rPr>
              <a:t>How Black Holes are formed?</a:t>
            </a:r>
            <a:br>
              <a:rPr lang="en-GB" sz="3600" b="1" i="1" u="sng" kern="100" dirty="0">
                <a:effectLst/>
                <a:latin typeface="Arial Black" panose="020B0A04020102020204" pitchFamily="34" charset="0"/>
                <a:ea typeface="Calibri" panose="020F0502020204030204" pitchFamily="34" charset="0"/>
                <a:cs typeface="Times New Roman" panose="02020603050405020304" pitchFamily="18" charset="0"/>
              </a:rPr>
            </a:b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C1FBEFDC-B671-A7A2-6501-FF4C154ACD0F}"/>
              </a:ext>
            </a:extLst>
          </p:cNvPr>
          <p:cNvSpPr>
            <a:spLocks noGrp="1"/>
          </p:cNvSpPr>
          <p:nvPr>
            <p:ph idx="1"/>
          </p:nvPr>
        </p:nvSpPr>
        <p:spPr>
          <a:xfrm>
            <a:off x="289408" y="1464642"/>
            <a:ext cx="11613184" cy="4984284"/>
          </a:xfrm>
        </p:spPr>
        <p:txBody>
          <a:bodyPr>
            <a:normAutofit/>
          </a:bodyPr>
          <a:lstStyle/>
          <a:p>
            <a:pPr>
              <a:lnSpc>
                <a:spcPct val="107000"/>
              </a:lnSpc>
              <a:spcAft>
                <a:spcPts val="800"/>
              </a:spcAft>
            </a:pPr>
            <a:r>
              <a:rPr lang="en-GB" sz="2500" kern="0" dirty="0">
                <a:latin typeface="Roboto" panose="02000000000000000000" pitchFamily="2" charset="0"/>
                <a:cs typeface="Times New Roman" panose="02020603050405020304" pitchFamily="18" charset="0"/>
              </a:rPr>
              <a:t>Many researcher and scientists were drawn equations, it was theoretically proven that things like black holes, do indeed exist. </a:t>
            </a:r>
            <a:r>
              <a:rPr lang="en-GB" sz="2500" kern="0" dirty="0">
                <a:effectLst/>
                <a:latin typeface="Roboto" panose="02000000000000000000" pitchFamily="2" charset="0"/>
                <a:ea typeface="Times New Roman" panose="02020603050405020304" pitchFamily="18" charset="0"/>
                <a:cs typeface="Times New Roman" panose="02020603050405020304" pitchFamily="18" charset="0"/>
              </a:rPr>
              <a:t>The term Black Hole was used for the first time by a magazine in 1964.</a:t>
            </a:r>
            <a:r>
              <a:rPr lang="en-GB" sz="2500" kern="1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2500" kern="0" dirty="0">
                <a:effectLst/>
                <a:latin typeface="Roboto" panose="02000000000000000000" pitchFamily="2" charset="0"/>
                <a:ea typeface="Times New Roman" panose="02020603050405020304" pitchFamily="18" charset="0"/>
                <a:cs typeface="Times New Roman" panose="02020603050405020304" pitchFamily="18" charset="0"/>
              </a:rPr>
              <a:t>But only after 1967, did the term gain popularity</a:t>
            </a:r>
            <a:r>
              <a:rPr lang="en-GB" sz="2500" kern="0" dirty="0">
                <a:latin typeface="Roboto" panose="02000000000000000000" pitchFamily="2" charset="0"/>
                <a:cs typeface="Times New Roman" panose="02020603050405020304" pitchFamily="18" charset="0"/>
              </a:rPr>
              <a:t> </a:t>
            </a:r>
            <a:r>
              <a:rPr lang="en-GB" sz="2500" kern="0" dirty="0">
                <a:effectLst/>
                <a:latin typeface="Roboto" panose="02000000000000000000" pitchFamily="2" charset="0"/>
                <a:ea typeface="Times New Roman" panose="02020603050405020304" pitchFamily="18" charset="0"/>
                <a:cs typeface="Times New Roman" panose="02020603050405020304" pitchFamily="18" charset="0"/>
              </a:rPr>
              <a:t>when physicist John Wheeler popularised it.</a:t>
            </a:r>
            <a:r>
              <a:rPr lang="en-GB" sz="2500" kern="100" dirty="0">
                <a:latin typeface="Calibri" panose="020F0502020204030204" pitchFamily="34" charset="0"/>
                <a:ea typeface="Calibri" panose="020F0502020204030204" pitchFamily="34" charset="0"/>
                <a:cs typeface="Times New Roman" panose="02020603050405020304" pitchFamily="18" charset="0"/>
              </a:rPr>
              <a:t> </a:t>
            </a:r>
            <a:r>
              <a:rPr lang="en-GB" sz="2500" kern="0" dirty="0">
                <a:effectLst/>
                <a:latin typeface="Times New Roman" panose="02020603050405020304" pitchFamily="18" charset="0"/>
                <a:ea typeface="Times New Roman" panose="02020603050405020304" pitchFamily="18" charset="0"/>
                <a:cs typeface="Times New Roman" panose="02020603050405020304" pitchFamily="18" charset="0"/>
              </a:rPr>
              <a:t>How Black Holes are formed? This term first time is used in his lecture in \new York city in December of that year. </a:t>
            </a:r>
          </a:p>
          <a:p>
            <a:pPr>
              <a:lnSpc>
                <a:spcPct val="107000"/>
              </a:lnSpc>
              <a:spcAft>
                <a:spcPts val="800"/>
              </a:spcAft>
            </a:pPr>
            <a:r>
              <a:rPr lang="en-GB" sz="2500" kern="0" dirty="0">
                <a:effectLst/>
                <a:latin typeface="Roboto" panose="02000000000000000000" pitchFamily="2" charset="0"/>
                <a:ea typeface="Times New Roman" panose="02020603050405020304" pitchFamily="18" charset="0"/>
                <a:cs typeface="Times New Roman" panose="02020603050405020304" pitchFamily="18" charset="0"/>
              </a:rPr>
              <a:t>There's no hole in the space. Black holes are formed by stars. So there's some material at its centre. But in the stars even our Sun is a star,</a:t>
            </a:r>
            <a:r>
              <a:rPr lang="en-GB" sz="2500" kern="100" dirty="0">
                <a:latin typeface="Calibri" panose="020F0502020204030204" pitchFamily="34" charset="0"/>
                <a:ea typeface="Calibri" panose="020F0502020204030204" pitchFamily="34" charset="0"/>
                <a:cs typeface="Times New Roman" panose="02020603050405020304" pitchFamily="18" charset="0"/>
              </a:rPr>
              <a:t> </a:t>
            </a:r>
            <a:r>
              <a:rPr lang="en-GB" sz="2500" kern="0" dirty="0">
                <a:effectLst/>
                <a:latin typeface="Roboto" panose="02000000000000000000" pitchFamily="2" charset="0"/>
                <a:ea typeface="Times New Roman" panose="02020603050405020304" pitchFamily="18" charset="0"/>
                <a:cs typeface="Times New Roman" panose="02020603050405020304" pitchFamily="18" charset="0"/>
              </a:rPr>
              <a:t>there's a continuous nuclear fusion reaction at their centre.</a:t>
            </a:r>
            <a:endParaRPr lang="en-GB"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dirty="0"/>
          </a:p>
        </p:txBody>
      </p:sp>
    </p:spTree>
    <p:extLst>
      <p:ext uri="{BB962C8B-B14F-4D97-AF65-F5344CB8AC3E}">
        <p14:creationId xmlns:p14="http://schemas.microsoft.com/office/powerpoint/2010/main" val="1715629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D054-A3A4-3B88-2435-933E8835C9A5}"/>
              </a:ext>
            </a:extLst>
          </p:cNvPr>
          <p:cNvSpPr>
            <a:spLocks noGrp="1"/>
          </p:cNvSpPr>
          <p:nvPr>
            <p:ph type="title"/>
          </p:nvPr>
        </p:nvSpPr>
        <p:spPr>
          <a:xfrm>
            <a:off x="685801" y="202130"/>
            <a:ext cx="10131425" cy="1222409"/>
          </a:xfrm>
        </p:spPr>
        <p:txBody>
          <a:bodyPr>
            <a:normAutofit/>
          </a:bodyPr>
          <a:lstStyle/>
          <a:p>
            <a:pPr algn="ctr"/>
            <a:r>
              <a:rPr lang="en-GB" sz="3600" b="1" i="1" u="sng" kern="0" dirty="0">
                <a:effectLst/>
                <a:latin typeface="Arial Black" panose="020B0A04020102020204" pitchFamily="34" charset="0"/>
                <a:ea typeface="Times New Roman" panose="02020603050405020304" pitchFamily="18" charset="0"/>
                <a:cs typeface="Times New Roman" panose="02020603050405020304" pitchFamily="18" charset="0"/>
              </a:rPr>
              <a:t>How Black Holes are formed?</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76551F3B-6D61-0FC2-EA87-AC3B19523626}"/>
              </a:ext>
            </a:extLst>
          </p:cNvPr>
          <p:cNvSpPr>
            <a:spLocks noGrp="1"/>
          </p:cNvSpPr>
          <p:nvPr>
            <p:ph idx="1"/>
          </p:nvPr>
        </p:nvSpPr>
        <p:spPr>
          <a:xfrm>
            <a:off x="471638" y="1809549"/>
            <a:ext cx="11454063" cy="4908885"/>
          </a:xfrm>
        </p:spPr>
        <p:txBody>
          <a:bodyPr>
            <a:normAutofit lnSpcReduction="10000"/>
          </a:bodyPr>
          <a:lstStyle/>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These reactions produce heat and light.</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 heat being produced</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sends a force outwards,</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and at the centre of the star, there's the force of gravity, this helps the star remain intact and alive.</a:t>
            </a:r>
          </a:p>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This is how the stars maintain equilibrium throughout their lives,</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 forces pushing outwards due to the reaction, and the forces pulling inwards due to gravity. But these reactions take place when a fuel exists.</a:t>
            </a:r>
          </a:p>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Either Hydrogen or Helium.</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It would get burned up at some point. And when the fuel ends,</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there wouldn't be any forces pushing outwards. The fuel wouldn't always be there. And the gravitational force pulling inwards wouldn't be countered by an equal force, so that star will collapse on itself</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because of its own gravity.</a:t>
            </a:r>
          </a:p>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This will take a long time, by the way.</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Our Sun's life expectancy is around 10 billion years.</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But what happens next depends on the mass of the star.</a:t>
            </a:r>
          </a:p>
          <a:p>
            <a:pPr>
              <a:lnSpc>
                <a:spcPct val="107000"/>
              </a:lnSpc>
              <a:spcAft>
                <a:spcPts val="800"/>
              </a:spcAft>
            </a:pPr>
            <a:endParaRPr lang="en-GB"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dirty="0"/>
          </a:p>
        </p:txBody>
      </p:sp>
    </p:spTree>
    <p:extLst>
      <p:ext uri="{BB962C8B-B14F-4D97-AF65-F5344CB8AC3E}">
        <p14:creationId xmlns:p14="http://schemas.microsoft.com/office/powerpoint/2010/main" val="845474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C451-707F-146C-E74D-5C88B2B0A586}"/>
              </a:ext>
            </a:extLst>
          </p:cNvPr>
          <p:cNvSpPr>
            <a:spLocks noGrp="1"/>
          </p:cNvSpPr>
          <p:nvPr>
            <p:ph type="title"/>
          </p:nvPr>
        </p:nvSpPr>
        <p:spPr>
          <a:xfrm>
            <a:off x="685801" y="394636"/>
            <a:ext cx="10131425" cy="1356377"/>
          </a:xfrm>
        </p:spPr>
        <p:txBody>
          <a:bodyPr/>
          <a:lstStyle/>
          <a:p>
            <a:r>
              <a:rPr lang="en-GB" b="1" i="1" u="sng" dirty="0">
                <a:latin typeface="Arial Black" panose="020B0A04020102020204" pitchFamily="34" charset="0"/>
              </a:rPr>
              <a:t>How Black Holes Are Formed?</a:t>
            </a:r>
          </a:p>
        </p:txBody>
      </p:sp>
      <p:pic>
        <p:nvPicPr>
          <p:cNvPr id="4" name="WhatsApp Video 2023-06-21 at 6.57.43 AM">
            <a:hlinkClick r:id="" action="ppaction://media"/>
            <a:extLst>
              <a:ext uri="{FF2B5EF4-FFF2-40B4-BE49-F238E27FC236}">
                <a16:creationId xmlns:a16="http://schemas.microsoft.com/office/drawing/2014/main" id="{4B7C85DA-4347-DBA2-88CA-7A10A1981B8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2132" y="1751013"/>
            <a:ext cx="11713944" cy="4957762"/>
          </a:xfrm>
        </p:spPr>
      </p:pic>
    </p:spTree>
    <p:extLst>
      <p:ext uri="{BB962C8B-B14F-4D97-AF65-F5344CB8AC3E}">
        <p14:creationId xmlns:p14="http://schemas.microsoft.com/office/powerpoint/2010/main" val="245940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536D-6F36-4480-60C2-03A0AC4F4966}"/>
              </a:ext>
            </a:extLst>
          </p:cNvPr>
          <p:cNvSpPr>
            <a:spLocks noGrp="1"/>
          </p:cNvSpPr>
          <p:nvPr>
            <p:ph type="title"/>
          </p:nvPr>
        </p:nvSpPr>
        <p:spPr/>
        <p:txBody>
          <a:bodyPr/>
          <a:lstStyle/>
          <a:p>
            <a:pPr algn="ctr"/>
            <a:r>
              <a:rPr lang="en-GB" sz="3600" b="1" i="1" u="sng" kern="0" dirty="0">
                <a:effectLst/>
                <a:latin typeface="Arial Black" panose="020B0A04020102020204" pitchFamily="34" charset="0"/>
                <a:ea typeface="Times New Roman" panose="02020603050405020304" pitchFamily="18" charset="0"/>
                <a:cs typeface="Times New Roman" panose="02020603050405020304" pitchFamily="18" charset="0"/>
              </a:rPr>
              <a:t>How Black Holes are formed?</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FD9562CA-4381-01D9-6DAC-E3B424CFFBCE}"/>
              </a:ext>
            </a:extLst>
          </p:cNvPr>
          <p:cNvSpPr>
            <a:spLocks noGrp="1"/>
          </p:cNvSpPr>
          <p:nvPr>
            <p:ph idx="1"/>
          </p:nvPr>
        </p:nvSpPr>
        <p:spPr/>
        <p:txBody>
          <a:bodyPr/>
          <a:lstStyle/>
          <a:p>
            <a:pPr marL="0" indent="0">
              <a:lnSpc>
                <a:spcPct val="107000"/>
              </a:lnSpc>
              <a:spcAft>
                <a:spcPts val="800"/>
              </a:spcAft>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WhatsApp Video 2023-06-21 at 6.32.39 AM">
            <a:hlinkClick r:id="" action="ppaction://media"/>
            <a:extLst>
              <a:ext uri="{FF2B5EF4-FFF2-40B4-BE49-F238E27FC236}">
                <a16:creationId xmlns:a16="http://schemas.microsoft.com/office/drawing/2014/main" id="{C4AE5C2A-770C-D5B1-DF16-2915588FE08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4025" y="2260600"/>
            <a:ext cx="10131425" cy="3987800"/>
          </a:xfrm>
          <a:prstGeom prst="rect">
            <a:avLst/>
          </a:prstGeom>
        </p:spPr>
      </p:pic>
    </p:spTree>
    <p:extLst>
      <p:ext uri="{BB962C8B-B14F-4D97-AF65-F5344CB8AC3E}">
        <p14:creationId xmlns:p14="http://schemas.microsoft.com/office/powerpoint/2010/main" val="129600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1A49-EC81-0A80-994F-D0E77D93686D}"/>
              </a:ext>
            </a:extLst>
          </p:cNvPr>
          <p:cNvSpPr>
            <a:spLocks noGrp="1"/>
          </p:cNvSpPr>
          <p:nvPr>
            <p:ph type="title"/>
          </p:nvPr>
        </p:nvSpPr>
        <p:spPr>
          <a:xfrm>
            <a:off x="685801" y="433138"/>
            <a:ext cx="10131425" cy="1357162"/>
          </a:xfrm>
        </p:spPr>
        <p:txBody>
          <a:bodyPr>
            <a:normAutofit/>
          </a:bodyPr>
          <a:lstStyle/>
          <a:p>
            <a:pPr algn="ct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Life Cycle of a Star</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pic>
        <p:nvPicPr>
          <p:cNvPr id="4" name="WhatsApp Video 2023-06-21 at 7.03.37 AM">
            <a:hlinkClick r:id="" action="ppaction://media"/>
            <a:extLst>
              <a:ext uri="{FF2B5EF4-FFF2-40B4-BE49-F238E27FC236}">
                <a16:creationId xmlns:a16="http://schemas.microsoft.com/office/drawing/2014/main" id="{D3666AE5-A584-6791-6B1C-C989812F9AD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46509" y="1472665"/>
            <a:ext cx="11617691" cy="5178392"/>
          </a:xfrm>
        </p:spPr>
      </p:pic>
    </p:spTree>
    <p:extLst>
      <p:ext uri="{BB962C8B-B14F-4D97-AF65-F5344CB8AC3E}">
        <p14:creationId xmlns:p14="http://schemas.microsoft.com/office/powerpoint/2010/main" val="127360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97E5B-4D37-3E9F-033E-58ED5EC61A27}"/>
              </a:ext>
            </a:extLst>
          </p:cNvPr>
          <p:cNvSpPr>
            <a:spLocks noGrp="1"/>
          </p:cNvSpPr>
          <p:nvPr>
            <p:ph type="title"/>
          </p:nvPr>
        </p:nvSpPr>
        <p:spPr>
          <a:xfrm>
            <a:off x="685801" y="173256"/>
            <a:ext cx="10131425" cy="933649"/>
          </a:xfrm>
        </p:spPr>
        <p:txBody>
          <a:bodyPr/>
          <a:lstStyle/>
          <a:p>
            <a:pPr algn="ctr"/>
            <a:r>
              <a:rPr lang="en-GB" b="1" i="1" u="sng" dirty="0">
                <a:latin typeface="Arial Black" panose="020B0A04020102020204" pitchFamily="34" charset="0"/>
              </a:rPr>
              <a:t>Sun turn into black hole or not?</a:t>
            </a:r>
          </a:p>
        </p:txBody>
      </p:sp>
      <p:sp>
        <p:nvSpPr>
          <p:cNvPr id="3" name="Content Placeholder 2">
            <a:extLst>
              <a:ext uri="{FF2B5EF4-FFF2-40B4-BE49-F238E27FC236}">
                <a16:creationId xmlns:a16="http://schemas.microsoft.com/office/drawing/2014/main" id="{80EB171D-71CB-59AE-A9D6-8DEA2429BA0E}"/>
              </a:ext>
            </a:extLst>
          </p:cNvPr>
          <p:cNvSpPr>
            <a:spLocks noGrp="1"/>
          </p:cNvSpPr>
          <p:nvPr>
            <p:ph idx="1"/>
          </p:nvPr>
        </p:nvSpPr>
        <p:spPr>
          <a:xfrm>
            <a:off x="154004" y="779645"/>
            <a:ext cx="11867949" cy="5476775"/>
          </a:xfrm>
        </p:spPr>
        <p:txBody>
          <a:bodyPr>
            <a:normAutofit/>
          </a:bodyPr>
          <a:lstStyle/>
          <a:p>
            <a:pPr>
              <a:lnSpc>
                <a:spcPct val="107000"/>
              </a:lnSpc>
              <a:spcAft>
                <a:spcPts val="800"/>
              </a:spcAft>
            </a:pP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For a star as big as our Sun,</a:t>
            </a:r>
            <a:r>
              <a:rPr lang="en-GB" sz="2100" kern="100" dirty="0">
                <a:latin typeface="Calibri" panose="020F0502020204030204" pitchFamily="34" charset="0"/>
                <a:ea typeface="Calibri" panose="020F0502020204030204" pitchFamily="34" charset="0"/>
                <a:cs typeface="Times New Roman" panose="02020603050405020304" pitchFamily="18" charset="0"/>
              </a:rPr>
              <a:t> </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if that turns into a black hole,</a:t>
            </a:r>
            <a:r>
              <a:rPr lang="en-GB" sz="2100" kern="100" dirty="0">
                <a:latin typeface="Calibri" panose="020F0502020204030204" pitchFamily="34" charset="0"/>
                <a:ea typeface="Calibri" panose="020F0502020204030204" pitchFamily="34" charset="0"/>
                <a:cs typeface="Times New Roman" panose="02020603050405020304" pitchFamily="18" charset="0"/>
              </a:rPr>
              <a:t> </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the diameter of that black hole will be merely 50 km.</a:t>
            </a:r>
            <a:endParaRPr lang="en-GB" sz="21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100" kern="0" dirty="0">
                <a:latin typeface="Roboto" panose="02000000000000000000" pitchFamily="2" charset="0"/>
                <a:ea typeface="Times New Roman" panose="02020603050405020304" pitchFamily="18" charset="0"/>
                <a:cs typeface="Times New Roman" panose="02020603050405020304" pitchFamily="18" charset="0"/>
              </a:rPr>
              <a:t>T</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he interesting thing here is that, our ‘sun' will not grow up to be a black hole This was proven by an Indian-American astrophysicist Subrahmanyan Chandrasekhar.</a:t>
            </a:r>
            <a:endParaRPr lang="en-GB"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He developed the Chandrasekhar Limit value. He said that the maximum mass of a White Dwarf</a:t>
            </a:r>
            <a:r>
              <a:rPr lang="en-GB" sz="2100" kern="100" dirty="0">
                <a:latin typeface="Calibri" panose="020F0502020204030204" pitchFamily="34" charset="0"/>
                <a:ea typeface="Calibri" panose="020F0502020204030204" pitchFamily="34" charset="0"/>
                <a:cs typeface="Times New Roman" panose="02020603050405020304" pitchFamily="18" charset="0"/>
              </a:rPr>
              <a:t> </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can be 1.4 times the mass of our Sun.</a:t>
            </a:r>
            <a:r>
              <a:rPr lang="en-GB" sz="2100" kern="100" dirty="0">
                <a:latin typeface="Calibri" panose="020F0502020204030204" pitchFamily="34" charset="0"/>
                <a:ea typeface="Calibri" panose="020F0502020204030204" pitchFamily="34" charset="0"/>
                <a:cs typeface="Times New Roman" panose="02020603050405020304" pitchFamily="18" charset="0"/>
              </a:rPr>
              <a:t> </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Above which, it cannot be stable.</a:t>
            </a:r>
            <a:endParaRPr lang="en-GB"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and would turn into either a Neutron Star or a Black Hole. </a:t>
            </a:r>
          </a:p>
          <a:p>
            <a:pPr>
              <a:lnSpc>
                <a:spcPct val="107000"/>
              </a:lnSpc>
              <a:spcAft>
                <a:spcPts val="800"/>
              </a:spcAft>
            </a:pP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But since the Sun, is under this limit,</a:t>
            </a:r>
          </a:p>
          <a:p>
            <a:pPr>
              <a:lnSpc>
                <a:spcPct val="107000"/>
              </a:lnSpc>
              <a:spcAft>
                <a:spcPts val="800"/>
              </a:spcAft>
            </a:pPr>
            <a:r>
              <a:rPr lang="en-GB" sz="2100" kern="100" dirty="0">
                <a:latin typeface="Calibri" panose="020F0502020204030204" pitchFamily="34" charset="0"/>
                <a:ea typeface="Calibri" panose="020F0502020204030204" pitchFamily="34" charset="0"/>
                <a:cs typeface="Times New Roman" panose="02020603050405020304" pitchFamily="18" charset="0"/>
              </a:rPr>
              <a:t> </a:t>
            </a:r>
            <a:r>
              <a:rPr lang="en-GB" sz="2100" kern="0" dirty="0">
                <a:effectLst/>
                <a:latin typeface="Roboto" panose="02000000000000000000" pitchFamily="2" charset="0"/>
                <a:ea typeface="Times New Roman" panose="02020603050405020304" pitchFamily="18" charset="0"/>
                <a:cs typeface="Times New Roman" panose="02020603050405020304" pitchFamily="18" charset="0"/>
              </a:rPr>
              <a:t>it will become a White Dwarf, instead of a Black Hole.</a:t>
            </a:r>
            <a:endParaRPr lang="en-GB"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22C8D1C5-FEBC-E809-6049-F644B209C195}"/>
              </a:ext>
            </a:extLst>
          </p:cNvPr>
          <p:cNvPicPr>
            <a:picLocks noChangeAspect="1"/>
          </p:cNvPicPr>
          <p:nvPr/>
        </p:nvPicPr>
        <p:blipFill>
          <a:blip r:embed="rId2"/>
          <a:stretch>
            <a:fillRect/>
          </a:stretch>
        </p:blipFill>
        <p:spPr>
          <a:xfrm>
            <a:off x="6883399" y="3966633"/>
            <a:ext cx="5308601" cy="2891367"/>
          </a:xfrm>
          <a:prstGeom prst="rect">
            <a:avLst/>
          </a:prstGeom>
        </p:spPr>
      </p:pic>
    </p:spTree>
    <p:extLst>
      <p:ext uri="{BB962C8B-B14F-4D97-AF65-F5344CB8AC3E}">
        <p14:creationId xmlns:p14="http://schemas.microsoft.com/office/powerpoint/2010/main" val="1164671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1F91-B499-0E56-ED96-FE7CBAE2A817}"/>
              </a:ext>
            </a:extLst>
          </p:cNvPr>
          <p:cNvSpPr>
            <a:spLocks noGrp="1"/>
          </p:cNvSpPr>
          <p:nvPr>
            <p:ph type="title"/>
          </p:nvPr>
        </p:nvSpPr>
        <p:spPr>
          <a:xfrm>
            <a:off x="685801" y="250257"/>
            <a:ext cx="10131425" cy="1145406"/>
          </a:xfrm>
        </p:spPr>
        <p:txBody>
          <a:bodyPr>
            <a:normAutofit/>
          </a:bodyPr>
          <a:lstStyle/>
          <a:p>
            <a:pPr algn="ctr"/>
            <a:r>
              <a:rPr lang="en-GB" b="1" i="1" u="sng" kern="0" dirty="0">
                <a:latin typeface="Roboto" panose="02000000000000000000" pitchFamily="2" charset="0"/>
                <a:cs typeface="Times New Roman" panose="02020603050405020304" pitchFamily="18" charset="0"/>
              </a:rPr>
              <a:t>Types of black holes</a:t>
            </a:r>
            <a:endParaRPr lang="en-GB" b="1" i="1" u="sng" dirty="0"/>
          </a:p>
        </p:txBody>
      </p:sp>
      <p:sp>
        <p:nvSpPr>
          <p:cNvPr id="3" name="Content Placeholder 2">
            <a:extLst>
              <a:ext uri="{FF2B5EF4-FFF2-40B4-BE49-F238E27FC236}">
                <a16:creationId xmlns:a16="http://schemas.microsoft.com/office/drawing/2014/main" id="{BBAA046D-98F2-ED69-10C9-4EDF5498F9F9}"/>
              </a:ext>
            </a:extLst>
          </p:cNvPr>
          <p:cNvSpPr>
            <a:spLocks noGrp="1"/>
          </p:cNvSpPr>
          <p:nvPr>
            <p:ph idx="1"/>
          </p:nvPr>
        </p:nvSpPr>
        <p:spPr>
          <a:xfrm>
            <a:off x="685801" y="1424539"/>
            <a:ext cx="5599495" cy="5154328"/>
          </a:xfrm>
        </p:spPr>
        <p:txBody>
          <a:bodyPr>
            <a:normAutofit fontScale="77500" lnSpcReduction="20000"/>
          </a:bodyPr>
          <a:lstStyle/>
          <a:p>
            <a:pPr marL="342900" indent="-342900">
              <a:buFont typeface="+mj-lt"/>
              <a:buAutoNum type="arabicPeriod"/>
            </a:pPr>
            <a:r>
              <a:rPr lang="en-GB" sz="3000" b="1" i="1" u="sng" kern="0" dirty="0">
                <a:latin typeface="Arial Black" panose="020B0A04020102020204" pitchFamily="34" charset="0"/>
                <a:cs typeface="Times New Roman" panose="02020603050405020304" pitchFamily="18" charset="0"/>
              </a:rPr>
              <a:t>Stellar Black Holes</a:t>
            </a:r>
          </a:p>
          <a:p>
            <a:pPr>
              <a:lnSpc>
                <a:spcPct val="107000"/>
              </a:lnSpc>
              <a:spcAft>
                <a:spcPts val="800"/>
              </a:spcAft>
            </a:pPr>
            <a:r>
              <a:rPr lang="en-GB" sz="3000" kern="0" dirty="0">
                <a:latin typeface="Roboto" panose="02000000000000000000" pitchFamily="2" charset="0"/>
                <a:cs typeface="Times New Roman" panose="02020603050405020304" pitchFamily="18" charset="0"/>
              </a:rPr>
              <a:t>These are formed from the gravitational collapse of massive stars. When a massive star exhausts its nuclear fuel, it undergoes a supernova explosion, leaving behind a core that collapses under its own gravity to form a stellar black hole. Stellar black holes typically have a mass several times greater than that of the Sun. </a:t>
            </a:r>
          </a:p>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Scientists estimate that in our Milky Way Galaxy,</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there are anywhere between 10 million to 1 billion such black holes.</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b="0" i="0" dirty="0">
              <a:effectLst/>
              <a:latin typeface="Söhne"/>
            </a:endParaRPr>
          </a:p>
        </p:txBody>
      </p:sp>
      <p:pic>
        <p:nvPicPr>
          <p:cNvPr id="5" name="Picture 4">
            <a:extLst>
              <a:ext uri="{FF2B5EF4-FFF2-40B4-BE49-F238E27FC236}">
                <a16:creationId xmlns:a16="http://schemas.microsoft.com/office/drawing/2014/main" id="{9901BFE8-CA8A-176A-95DC-CE3BF74D6AC0}"/>
              </a:ext>
            </a:extLst>
          </p:cNvPr>
          <p:cNvPicPr>
            <a:picLocks noChangeAspect="1"/>
          </p:cNvPicPr>
          <p:nvPr/>
        </p:nvPicPr>
        <p:blipFill>
          <a:blip r:embed="rId2"/>
          <a:stretch>
            <a:fillRect/>
          </a:stretch>
        </p:blipFill>
        <p:spPr>
          <a:xfrm>
            <a:off x="6681039" y="2442647"/>
            <a:ext cx="5056165" cy="2660910"/>
          </a:xfrm>
          <a:prstGeom prst="rect">
            <a:avLst/>
          </a:prstGeom>
        </p:spPr>
      </p:pic>
    </p:spTree>
    <p:extLst>
      <p:ext uri="{BB962C8B-B14F-4D97-AF65-F5344CB8AC3E}">
        <p14:creationId xmlns:p14="http://schemas.microsoft.com/office/powerpoint/2010/main" val="751329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39C8-FCB8-2F68-83D4-8565546CA31A}"/>
              </a:ext>
            </a:extLst>
          </p:cNvPr>
          <p:cNvSpPr>
            <a:spLocks noGrp="1"/>
          </p:cNvSpPr>
          <p:nvPr>
            <p:ph type="title"/>
          </p:nvPr>
        </p:nvSpPr>
        <p:spPr>
          <a:xfrm>
            <a:off x="685801" y="279133"/>
            <a:ext cx="10131425" cy="1160600"/>
          </a:xfrm>
        </p:spPr>
        <p:txBody>
          <a:bodyPr/>
          <a:lstStyle/>
          <a:p>
            <a:pPr algn="ctr"/>
            <a:r>
              <a:rPr lang="en-GB" b="1" i="1" u="sng" kern="0" dirty="0">
                <a:latin typeface="Arial Black" panose="020B0A04020102020204" pitchFamily="34" charset="0"/>
                <a:cs typeface="Times New Roman" panose="02020603050405020304" pitchFamily="18" charset="0"/>
              </a:rPr>
              <a:t>Types of black holes</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A543B8E-FB02-6DB2-2BCD-61668755D280}"/>
              </a:ext>
            </a:extLst>
          </p:cNvPr>
          <p:cNvSpPr>
            <a:spLocks noGrp="1"/>
          </p:cNvSpPr>
          <p:nvPr>
            <p:ph idx="1"/>
          </p:nvPr>
        </p:nvSpPr>
        <p:spPr>
          <a:xfrm>
            <a:off x="346509" y="1823233"/>
            <a:ext cx="5005940" cy="4755634"/>
          </a:xfrm>
        </p:spPr>
        <p:txBody>
          <a:bodyPr>
            <a:normAutofit fontScale="92500"/>
          </a:bodyPr>
          <a:lstStyle/>
          <a:p>
            <a:pPr marL="0" indent="0">
              <a:buNone/>
            </a:pPr>
            <a:r>
              <a:rPr lang="en-GB" sz="3600" dirty="0"/>
              <a:t>2</a:t>
            </a:r>
            <a:r>
              <a:rPr lang="en-GB" sz="3600" kern="0" dirty="0">
                <a:latin typeface="Roboto" panose="02000000000000000000" pitchFamily="2" charset="0"/>
                <a:cs typeface="Times New Roman" panose="02020603050405020304" pitchFamily="18" charset="0"/>
              </a:rPr>
              <a:t>. </a:t>
            </a:r>
            <a:r>
              <a:rPr lang="en-GB" sz="2300" b="1" i="1" u="sng" kern="0" dirty="0">
                <a:latin typeface="Arial Black" panose="020B0A04020102020204" pitchFamily="34" charset="0"/>
                <a:cs typeface="Times New Roman" panose="02020603050405020304" pitchFamily="18" charset="0"/>
              </a:rPr>
              <a:t>Supermassive Black Holes: </a:t>
            </a:r>
          </a:p>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These black holes are enormous. So big that their mass is more than that of 1 million Suns combined. And it fits into a ball whose diameter is as big as that of our Solar System. Scientists believe that at the centre of every major galaxy,</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there is a Supermassive Black Hole. The Supermassive Black Hole at the centre of our Milky Way Galaxy, is called </a:t>
            </a:r>
            <a:r>
              <a:rPr lang="en-GB" sz="2300" b="1" kern="0" dirty="0">
                <a:effectLst/>
                <a:latin typeface="Roboto" panose="02000000000000000000" pitchFamily="2" charset="0"/>
                <a:ea typeface="Times New Roman" panose="02020603050405020304" pitchFamily="18" charset="0"/>
                <a:cs typeface="Times New Roman" panose="02020603050405020304" pitchFamily="18" charset="0"/>
              </a:rPr>
              <a:t>Sagittarius A.=</a:t>
            </a:r>
            <a:r>
              <a:rPr lang="en-GB" sz="2300" b="1" kern="0" dirty="0" err="1">
                <a:effectLst/>
                <a:latin typeface="Roboto" panose="02000000000000000000" pitchFamily="2" charset="0"/>
                <a:ea typeface="Times New Roman" panose="02020603050405020304" pitchFamily="18" charset="0"/>
                <a:cs typeface="Times New Roman" panose="02020603050405020304" pitchFamily="18" charset="0"/>
              </a:rPr>
              <a:t>ss.ss</a:t>
            </a:r>
            <a:endParaRPr lang="en-GB" sz="23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6">
            <a:extLst>
              <a:ext uri="{FF2B5EF4-FFF2-40B4-BE49-F238E27FC236}">
                <a16:creationId xmlns:a16="http://schemas.microsoft.com/office/drawing/2014/main" id="{402194D9-C5E2-E242-569A-E75DA72BE70C}"/>
              </a:ext>
            </a:extLst>
          </p:cNvPr>
          <p:cNvPicPr>
            <a:picLocks noChangeAspect="1"/>
          </p:cNvPicPr>
          <p:nvPr/>
        </p:nvPicPr>
        <p:blipFill>
          <a:blip r:embed="rId2"/>
          <a:stretch>
            <a:fillRect/>
          </a:stretch>
        </p:blipFill>
        <p:spPr>
          <a:xfrm>
            <a:off x="5352449" y="2477750"/>
            <a:ext cx="2940518" cy="2940518"/>
          </a:xfrm>
          <a:prstGeom prst="rect">
            <a:avLst/>
          </a:prstGeom>
        </p:spPr>
      </p:pic>
      <p:pic>
        <p:nvPicPr>
          <p:cNvPr id="9" name="Picture 8">
            <a:extLst>
              <a:ext uri="{FF2B5EF4-FFF2-40B4-BE49-F238E27FC236}">
                <a16:creationId xmlns:a16="http://schemas.microsoft.com/office/drawing/2014/main" id="{05896CA1-7BB7-867B-C854-F2B437A29DCF}"/>
              </a:ext>
            </a:extLst>
          </p:cNvPr>
          <p:cNvPicPr>
            <a:picLocks noChangeAspect="1"/>
          </p:cNvPicPr>
          <p:nvPr/>
        </p:nvPicPr>
        <p:blipFill>
          <a:blip r:embed="rId3"/>
          <a:stretch>
            <a:fillRect/>
          </a:stretch>
        </p:blipFill>
        <p:spPr>
          <a:xfrm>
            <a:off x="8383604" y="2237346"/>
            <a:ext cx="3654392" cy="3421325"/>
          </a:xfrm>
          <a:prstGeom prst="rect">
            <a:avLst/>
          </a:prstGeom>
        </p:spPr>
      </p:pic>
    </p:spTree>
    <p:extLst>
      <p:ext uri="{BB962C8B-B14F-4D97-AF65-F5344CB8AC3E}">
        <p14:creationId xmlns:p14="http://schemas.microsoft.com/office/powerpoint/2010/main" val="4014771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525E-1425-4F55-1166-F050C2A38BFA}"/>
              </a:ext>
            </a:extLst>
          </p:cNvPr>
          <p:cNvSpPr>
            <a:spLocks noGrp="1"/>
          </p:cNvSpPr>
          <p:nvPr>
            <p:ph type="title"/>
          </p:nvPr>
        </p:nvSpPr>
        <p:spPr>
          <a:xfrm>
            <a:off x="685801" y="0"/>
            <a:ext cx="10131425" cy="1386039"/>
          </a:xfrm>
        </p:spPr>
        <p:txBody>
          <a:bodyPr/>
          <a:lstStyle/>
          <a:p>
            <a:pPr algn="ctr"/>
            <a:r>
              <a:rPr lang="en-GB" b="1" i="1" u="sng" kern="0" dirty="0">
                <a:latin typeface="Arial Black" panose="020B0A04020102020204" pitchFamily="34" charset="0"/>
                <a:cs typeface="Times New Roman" panose="02020603050405020304" pitchFamily="18" charset="0"/>
              </a:rPr>
              <a:t>Types of black holes</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F987F994-9BF2-62EF-081D-62B435D6C604}"/>
              </a:ext>
            </a:extLst>
          </p:cNvPr>
          <p:cNvSpPr>
            <a:spLocks noGrp="1"/>
          </p:cNvSpPr>
          <p:nvPr>
            <p:ph idx="1"/>
          </p:nvPr>
        </p:nvSpPr>
        <p:spPr>
          <a:xfrm>
            <a:off x="231006" y="1665172"/>
            <a:ext cx="4687503" cy="4745254"/>
          </a:xfrm>
        </p:spPr>
        <p:txBody>
          <a:bodyPr>
            <a:normAutofit fontScale="77500" lnSpcReduction="20000"/>
          </a:bodyPr>
          <a:lstStyle/>
          <a:p>
            <a:pPr marL="0" indent="0">
              <a:lnSpc>
                <a:spcPct val="107000"/>
              </a:lnSpc>
              <a:spcAft>
                <a:spcPts val="800"/>
              </a:spcAft>
              <a:buNone/>
            </a:pPr>
            <a:r>
              <a:rPr lang="en-GB" sz="3600" kern="0" dirty="0">
                <a:latin typeface="Roboto" panose="02000000000000000000" pitchFamily="2" charset="0"/>
                <a:ea typeface="Times New Roman" panose="02020603050405020304" pitchFamily="18" charset="0"/>
                <a:cs typeface="Times New Roman" panose="02020603050405020304" pitchFamily="18" charset="0"/>
              </a:rPr>
              <a:t>3. </a:t>
            </a:r>
            <a:r>
              <a:rPr lang="en-GB" sz="3000" b="1" i="1" u="sng" kern="0" dirty="0">
                <a:latin typeface="Arial Black" panose="020B0A04020102020204" pitchFamily="34" charset="0"/>
                <a:ea typeface="Times New Roman" panose="02020603050405020304" pitchFamily="18" charset="0"/>
                <a:cs typeface="Times New Roman" panose="02020603050405020304" pitchFamily="18" charset="0"/>
              </a:rPr>
              <a:t>Primordial Black Holes</a:t>
            </a:r>
          </a:p>
          <a:p>
            <a:pPr>
              <a:lnSpc>
                <a:spcPct val="107000"/>
              </a:lnSpc>
              <a:spcAft>
                <a:spcPts val="800"/>
              </a:spcAft>
            </a:pPr>
            <a:r>
              <a:rPr lang="en-GB" sz="3000" kern="0" dirty="0">
                <a:latin typeface="Roboto" panose="02000000000000000000" pitchFamily="2" charset="0"/>
                <a:ea typeface="Times New Roman" panose="02020603050405020304" pitchFamily="18" charset="0"/>
                <a:cs typeface="Times New Roman" panose="02020603050405020304" pitchFamily="18" charset="0"/>
              </a:rPr>
              <a:t>These are hypothetical black holes that could have formed in the early universe shortly after the Big Bang. </a:t>
            </a:r>
          </a:p>
          <a:p>
            <a:pPr>
              <a:lnSpc>
                <a:spcPct val="107000"/>
              </a:lnSpc>
              <a:spcAft>
                <a:spcPts val="800"/>
              </a:spcAft>
            </a:pPr>
            <a:r>
              <a:rPr lang="en-GB" sz="3000" kern="0" dirty="0">
                <a:latin typeface="Roboto" panose="02000000000000000000" pitchFamily="2" charset="0"/>
                <a:ea typeface="Times New Roman" panose="02020603050405020304" pitchFamily="18" charset="0"/>
                <a:cs typeface="Times New Roman" panose="02020603050405020304" pitchFamily="18" charset="0"/>
              </a:rPr>
              <a:t>T</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here are the Primordial Black Holes.</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These black holes are as small as an atom.</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But their mass, is like that of a mountain.</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It is an assumption that they are as small as an atom</a:t>
            </a:r>
            <a:r>
              <a:rPr lang="en-GB" sz="1800" kern="0" dirty="0">
                <a:effectLst/>
                <a:latin typeface="Roboto" panose="02000000000000000000" pitchFamily="2" charset="0"/>
                <a:ea typeface="Times New Roman" panose="02020603050405020304" pitchFamily="18"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6">
            <a:extLst>
              <a:ext uri="{FF2B5EF4-FFF2-40B4-BE49-F238E27FC236}">
                <a16:creationId xmlns:a16="http://schemas.microsoft.com/office/drawing/2014/main" id="{7508A952-1C65-9567-EBC0-AB1ABBAA5AFA}"/>
              </a:ext>
            </a:extLst>
          </p:cNvPr>
          <p:cNvPicPr>
            <a:picLocks noChangeAspect="1"/>
          </p:cNvPicPr>
          <p:nvPr/>
        </p:nvPicPr>
        <p:blipFill>
          <a:blip r:embed="rId2"/>
          <a:stretch>
            <a:fillRect/>
          </a:stretch>
        </p:blipFill>
        <p:spPr>
          <a:xfrm>
            <a:off x="5958038" y="2293220"/>
            <a:ext cx="5714198" cy="2880130"/>
          </a:xfrm>
          <a:prstGeom prst="rect">
            <a:avLst/>
          </a:prstGeom>
        </p:spPr>
      </p:pic>
    </p:spTree>
    <p:extLst>
      <p:ext uri="{BB962C8B-B14F-4D97-AF65-F5344CB8AC3E}">
        <p14:creationId xmlns:p14="http://schemas.microsoft.com/office/powerpoint/2010/main" val="3826786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9B26-40E4-AA91-7F5F-FF892C62C7E5}"/>
              </a:ext>
            </a:extLst>
          </p:cNvPr>
          <p:cNvSpPr>
            <a:spLocks noGrp="1"/>
          </p:cNvSpPr>
          <p:nvPr>
            <p:ph type="title"/>
          </p:nvPr>
        </p:nvSpPr>
        <p:spPr>
          <a:xfrm>
            <a:off x="685801" y="609601"/>
            <a:ext cx="10131425" cy="1190324"/>
          </a:xfrm>
        </p:spPr>
        <p:txBody>
          <a:bodyPr/>
          <a:lstStyle/>
          <a:p>
            <a:pPr algn="ctr"/>
            <a:r>
              <a:rPr lang="en-GB" b="1" i="1" u="sng" kern="0" dirty="0">
                <a:latin typeface="Arial Black" panose="020B0A04020102020204" pitchFamily="34" charset="0"/>
                <a:cs typeface="Times New Roman" panose="02020603050405020304" pitchFamily="18" charset="0"/>
              </a:rPr>
              <a:t>Types of black holes</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EF0DE5DA-98A9-1030-B08E-AA4661F0974B}"/>
              </a:ext>
            </a:extLst>
          </p:cNvPr>
          <p:cNvSpPr>
            <a:spLocks noGrp="1"/>
          </p:cNvSpPr>
          <p:nvPr>
            <p:ph idx="1"/>
          </p:nvPr>
        </p:nvSpPr>
        <p:spPr>
          <a:xfrm>
            <a:off x="125128" y="2560320"/>
            <a:ext cx="4726003" cy="3488552"/>
          </a:xfrm>
        </p:spPr>
        <p:txBody>
          <a:bodyPr>
            <a:normAutofit fontScale="85000" lnSpcReduction="20000"/>
          </a:bodyPr>
          <a:lstStyle/>
          <a:p>
            <a:pPr marL="0" indent="0">
              <a:lnSpc>
                <a:spcPct val="107000"/>
              </a:lnSpc>
              <a:spcAft>
                <a:spcPts val="800"/>
              </a:spcAft>
              <a:buNone/>
            </a:pPr>
            <a:r>
              <a:rPr lang="en-GB" sz="3600" kern="0" dirty="0">
                <a:effectLst/>
                <a:latin typeface="Roboto" panose="02000000000000000000" pitchFamily="2" charset="0"/>
                <a:ea typeface="Times New Roman" panose="02020603050405020304" pitchFamily="18" charset="0"/>
                <a:cs typeface="Times New Roman" panose="02020603050405020304" pitchFamily="18" charset="0"/>
              </a:rPr>
              <a:t>4.</a:t>
            </a:r>
            <a:r>
              <a:rPr lang="en-GB" sz="3000" b="1" i="1" u="sng" kern="0" dirty="0">
                <a:effectLst/>
                <a:latin typeface="Arial Black" panose="020B0A04020102020204" pitchFamily="34" charset="0"/>
                <a:ea typeface="Times New Roman" panose="02020603050405020304" pitchFamily="18" charset="0"/>
                <a:cs typeface="Times New Roman" panose="02020603050405020304" pitchFamily="18" charset="0"/>
              </a:rPr>
              <a:t>Intermediate Black Hole:</a:t>
            </a:r>
          </a:p>
          <a:p>
            <a:pPr>
              <a:lnSpc>
                <a:spcPct val="107000"/>
              </a:lnSpc>
              <a:spcAft>
                <a:spcPts val="800"/>
              </a:spcAft>
            </a:pPr>
            <a:r>
              <a:rPr lang="en-GB" sz="3000" kern="0" dirty="0">
                <a:latin typeface="Roboto" panose="02000000000000000000" pitchFamily="2" charset="0"/>
                <a:ea typeface="Times New Roman" panose="02020603050405020304" pitchFamily="18" charset="0"/>
                <a:cs typeface="Times New Roman" panose="02020603050405020304" pitchFamily="18" charset="0"/>
              </a:rPr>
              <a:t>T</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he fourth type of black hole will be Intermediate Black Hole That lies somewhere between the sizes of Stellar</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and Supermassive black holes.</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Although, no proof of it has been discovered yet.</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GB" sz="1800" kern="0" dirty="0">
              <a:effectLst/>
              <a:latin typeface="Roboto" panose="02000000000000000000" pitchFamily="2" charset="0"/>
              <a:ea typeface="Times New Roman" panose="02020603050405020304" pitchFamily="18" charset="0"/>
              <a:cs typeface="Times New Roman" panose="02020603050405020304" pitchFamily="18" charset="0"/>
            </a:endParaRPr>
          </a:p>
          <a:p>
            <a:pPr marL="0" indent="0">
              <a:lnSpc>
                <a:spcPct val="107000"/>
              </a:lnSpc>
              <a:spcAft>
                <a:spcPts val="800"/>
              </a:spcAft>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9" name="Picture 8">
            <a:extLst>
              <a:ext uri="{FF2B5EF4-FFF2-40B4-BE49-F238E27FC236}">
                <a16:creationId xmlns:a16="http://schemas.microsoft.com/office/drawing/2014/main" id="{DA340ECD-BD3B-CBAD-F708-1353465A8831}"/>
              </a:ext>
            </a:extLst>
          </p:cNvPr>
          <p:cNvPicPr>
            <a:picLocks noChangeAspect="1"/>
          </p:cNvPicPr>
          <p:nvPr/>
        </p:nvPicPr>
        <p:blipFill>
          <a:blip r:embed="rId2"/>
          <a:stretch>
            <a:fillRect/>
          </a:stretch>
        </p:blipFill>
        <p:spPr>
          <a:xfrm>
            <a:off x="4851131" y="2338937"/>
            <a:ext cx="7046496" cy="3170923"/>
          </a:xfrm>
          <a:prstGeom prst="rect">
            <a:avLst/>
          </a:prstGeom>
        </p:spPr>
      </p:pic>
    </p:spTree>
    <p:extLst>
      <p:ext uri="{BB962C8B-B14F-4D97-AF65-F5344CB8AC3E}">
        <p14:creationId xmlns:p14="http://schemas.microsoft.com/office/powerpoint/2010/main" val="700853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DDB5-2AA0-F337-6E0B-624425D26906}"/>
              </a:ext>
            </a:extLst>
          </p:cNvPr>
          <p:cNvSpPr>
            <a:spLocks noGrp="1"/>
          </p:cNvSpPr>
          <p:nvPr>
            <p:ph type="title"/>
          </p:nvPr>
        </p:nvSpPr>
        <p:spPr/>
        <p:txBody>
          <a:bodyPr>
            <a:normAutofit/>
          </a:bodyPr>
          <a:lstStyle/>
          <a:p>
            <a:pPr algn="ct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Accretion Disk</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80743DED-2630-FE7D-D54C-A6608F70E390}"/>
              </a:ext>
            </a:extLst>
          </p:cNvPr>
          <p:cNvSpPr>
            <a:spLocks noGrp="1"/>
          </p:cNvSpPr>
          <p:nvPr>
            <p:ph idx="1"/>
          </p:nvPr>
        </p:nvSpPr>
        <p:spPr>
          <a:xfrm>
            <a:off x="414271" y="3137836"/>
            <a:ext cx="5158756" cy="3444596"/>
          </a:xfrm>
        </p:spPr>
        <p:txBody>
          <a:bodyPr>
            <a:normAutofit fontScale="85000" lnSpcReduction="10000"/>
          </a:bodyPr>
          <a:lstStyle/>
          <a:p>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 black hole isn't like a big black ball that sucks everything around it.</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The first thing that you'd notice in this photo,</a:t>
            </a:r>
            <a:r>
              <a:rPr lang="en-GB" sz="3000" kern="100" dirty="0">
                <a:latin typeface="Calibri" panose="020F0502020204030204" pitchFamily="34" charset="0"/>
                <a:ea typeface="Calibri" panose="020F0502020204030204" pitchFamily="34" charset="0"/>
                <a:cs typeface="Times New Roman" panose="02020603050405020304" pitchFamily="18" charset="0"/>
              </a:rPr>
              <a:t> </a:t>
            </a:r>
            <a:r>
              <a:rPr lang="en-GB" sz="3000" kern="0" dirty="0">
                <a:effectLst/>
                <a:latin typeface="Roboto" panose="02000000000000000000" pitchFamily="2" charset="0"/>
                <a:ea typeface="Times New Roman" panose="02020603050405020304" pitchFamily="18" charset="0"/>
                <a:cs typeface="Times New Roman" panose="02020603050405020304" pitchFamily="18" charset="0"/>
              </a:rPr>
              <a:t>is the orange-coloured ring, that forms around the black hole. It is known as the Accretion Disk.</a:t>
            </a:r>
          </a:p>
          <a:p>
            <a:pPr>
              <a:lnSpc>
                <a:spcPct val="107000"/>
              </a:lnSpc>
              <a:spcAft>
                <a:spcPts val="800"/>
              </a:spcAft>
            </a:pPr>
            <a:endParaRPr lang="en-GB" sz="1800" kern="0" dirty="0">
              <a:effectLst/>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GB" kern="0" dirty="0">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0" dirty="0">
              <a:effectLst/>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GB" kern="0" dirty="0">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D9B1CE9E-46E4-719D-391B-CC357606F66A}"/>
              </a:ext>
            </a:extLst>
          </p:cNvPr>
          <p:cNvPicPr>
            <a:picLocks noChangeAspect="1"/>
          </p:cNvPicPr>
          <p:nvPr/>
        </p:nvPicPr>
        <p:blipFill>
          <a:blip r:embed="rId2"/>
          <a:stretch>
            <a:fillRect/>
          </a:stretch>
        </p:blipFill>
        <p:spPr>
          <a:xfrm>
            <a:off x="5751513" y="2348564"/>
            <a:ext cx="6026216" cy="3122796"/>
          </a:xfrm>
          <a:prstGeom prst="rect">
            <a:avLst/>
          </a:prstGeom>
        </p:spPr>
      </p:pic>
    </p:spTree>
    <p:extLst>
      <p:ext uri="{BB962C8B-B14F-4D97-AF65-F5344CB8AC3E}">
        <p14:creationId xmlns:p14="http://schemas.microsoft.com/office/powerpoint/2010/main" val="475678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9978-F701-7342-72EF-4EC2ED79C840}"/>
              </a:ext>
            </a:extLst>
          </p:cNvPr>
          <p:cNvSpPr>
            <a:spLocks noGrp="1"/>
          </p:cNvSpPr>
          <p:nvPr>
            <p:ph type="title"/>
          </p:nvPr>
        </p:nvSpPr>
        <p:spPr>
          <a:xfrm>
            <a:off x="685801" y="86627"/>
            <a:ext cx="10131425" cy="1177661"/>
          </a:xfrm>
        </p:spPr>
        <p:txBody>
          <a:bodyPr>
            <a:normAutofit/>
          </a:bodyPr>
          <a:lstStyle/>
          <a:p>
            <a:pPr algn="ct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fluid-like matter</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BEE23FE9-7756-EFC3-AA04-F071678C0A2E}"/>
              </a:ext>
            </a:extLst>
          </p:cNvPr>
          <p:cNvSpPr>
            <a:spLocks noGrp="1"/>
          </p:cNvSpPr>
          <p:nvPr>
            <p:ph idx="1"/>
          </p:nvPr>
        </p:nvSpPr>
        <p:spPr>
          <a:xfrm>
            <a:off x="0" y="1607418"/>
            <a:ext cx="6545179" cy="5014763"/>
          </a:xfrm>
        </p:spPr>
        <p:txBody>
          <a:bodyPr>
            <a:normAutofit fontScale="40000" lnSpcReduction="20000"/>
          </a:bodyPr>
          <a:lstStyle/>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a:t>
            </a:r>
            <a:r>
              <a:rPr lang="en-GB" sz="5200" kern="0" dirty="0">
                <a:latin typeface="Roboto" panose="02000000000000000000" pitchFamily="2" charset="0"/>
                <a:ea typeface="Times New Roman" panose="02020603050405020304" pitchFamily="18" charset="0"/>
                <a:cs typeface="Times New Roman" panose="02020603050405020304" pitchFamily="18" charset="0"/>
              </a:rPr>
              <a:t> The gravitational pulls in black holes is very high, So due to the gravitational pull,</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a lot of gaseous matter and debris is attracted towards the black hole,</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and remains floating all around it.</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Similar to how the planets revolve around the Sun,</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because of the Sun's gravitational force.</a:t>
            </a:r>
            <a:endParaRPr lang="en-GB" sz="52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5200" kern="0" dirty="0">
                <a:latin typeface="Roboto" panose="02000000000000000000" pitchFamily="2" charset="0"/>
                <a:ea typeface="Times New Roman" panose="02020603050405020304" pitchFamily="18" charset="0"/>
                <a:cs typeface="Times New Roman" panose="02020603050405020304" pitchFamily="18" charset="0"/>
              </a:rPr>
              <a:t>The difference is that the gravitational pull of black holes is so strong,</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that the things revolving around it,</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revolves at a very high speed,</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and gets so heated up that they turn into a flowing fluid-like matter.</a:t>
            </a:r>
          </a:p>
          <a:p>
            <a:pPr>
              <a:lnSpc>
                <a:spcPct val="107000"/>
              </a:lnSpc>
              <a:spcAft>
                <a:spcPts val="800"/>
              </a:spcAft>
            </a:pPr>
            <a:r>
              <a:rPr lang="en-GB" sz="5200" kern="0" dirty="0">
                <a:latin typeface="Roboto" panose="02000000000000000000" pitchFamily="2" charset="0"/>
                <a:ea typeface="Times New Roman" panose="02020603050405020304" pitchFamily="18" charset="0"/>
                <a:cs typeface="Times New Roman" panose="02020603050405020304" pitchFamily="18" charset="0"/>
              </a:rPr>
              <a:t>They literally become fire-like particles,</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that are hotter than a million degrees Celsius.</a:t>
            </a:r>
            <a:endParaRPr lang="en-GB" sz="52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5200" kern="0" dirty="0">
                <a:latin typeface="Roboto" panose="02000000000000000000" pitchFamily="2" charset="0"/>
                <a:ea typeface="Times New Roman" panose="02020603050405020304" pitchFamily="18" charset="0"/>
                <a:cs typeface="Times New Roman" panose="02020603050405020304" pitchFamily="18" charset="0"/>
              </a:rPr>
              <a:t>The closer they get to the black hole, the faster they revolve around it. The particles revolve so fast, that they get rubbed together and compressed</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latin typeface="Roboto" panose="02000000000000000000" pitchFamily="2" charset="0"/>
                <a:ea typeface="Times New Roman" panose="02020603050405020304" pitchFamily="18" charset="0"/>
                <a:cs typeface="Times New Roman" panose="02020603050405020304" pitchFamily="18" charset="0"/>
              </a:rPr>
              <a:t>this causes them to start glowing</a:t>
            </a:r>
            <a:endParaRPr lang="en-GB" sz="5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049076C2-9FE0-B248-BED6-DF0D47BE714E}"/>
              </a:ext>
            </a:extLst>
          </p:cNvPr>
          <p:cNvPicPr>
            <a:picLocks noChangeAspect="1"/>
          </p:cNvPicPr>
          <p:nvPr/>
        </p:nvPicPr>
        <p:blipFill>
          <a:blip r:embed="rId2"/>
          <a:stretch>
            <a:fillRect/>
          </a:stretch>
        </p:blipFill>
        <p:spPr>
          <a:xfrm>
            <a:off x="6776290" y="1679515"/>
            <a:ext cx="5183658" cy="3498969"/>
          </a:xfrm>
          <a:prstGeom prst="rect">
            <a:avLst/>
          </a:prstGeom>
        </p:spPr>
      </p:pic>
    </p:spTree>
    <p:extLst>
      <p:ext uri="{BB962C8B-B14F-4D97-AF65-F5344CB8AC3E}">
        <p14:creationId xmlns:p14="http://schemas.microsoft.com/office/powerpoint/2010/main" val="3754764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8A186-BF7B-6487-679F-40BC5EC40B8D}"/>
              </a:ext>
            </a:extLst>
          </p:cNvPr>
          <p:cNvSpPr>
            <a:spLocks noGrp="1"/>
          </p:cNvSpPr>
          <p:nvPr>
            <p:ph type="title"/>
          </p:nvPr>
        </p:nvSpPr>
        <p:spPr>
          <a:xfrm>
            <a:off x="685801" y="609600"/>
            <a:ext cx="10131425" cy="1305827"/>
          </a:xfrm>
        </p:spPr>
        <p:txBody>
          <a:bodyPr>
            <a:normAutofit/>
          </a:bodyPr>
          <a:lstStyle/>
          <a:p>
            <a:pPr algn="ct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Photon sphere</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D4290BA7-6856-89A6-9ED5-E8F6115EE7BD}"/>
              </a:ext>
            </a:extLst>
          </p:cNvPr>
          <p:cNvSpPr>
            <a:spLocks noGrp="1"/>
          </p:cNvSpPr>
          <p:nvPr>
            <p:ph idx="1"/>
          </p:nvPr>
        </p:nvSpPr>
        <p:spPr>
          <a:xfrm>
            <a:off x="144379" y="2502568"/>
            <a:ext cx="5727032" cy="4013735"/>
          </a:xfrm>
        </p:spPr>
        <p:txBody>
          <a:bodyPr>
            <a:normAutofit fontScale="92500"/>
          </a:bodyPr>
          <a:lstStyle/>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A last circle of light is the Photon sphere. The gravity in this area is so strong</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that the light starts orbiting the black hole.</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Light is made of Photons.</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The Photons start orbiting the black hole.</a:t>
            </a:r>
          </a:p>
          <a:p>
            <a:pPr>
              <a:lnSpc>
                <a:spcPct val="107000"/>
              </a:lnSpc>
              <a:spcAft>
                <a:spcPts val="800"/>
              </a:spcAft>
            </a:pP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This means that if you reach this area of a black hole alive,</a:t>
            </a:r>
            <a:r>
              <a:rPr lang="en-GB" sz="2300" kern="100" dirty="0">
                <a:latin typeface="Calibri" panose="020F0502020204030204" pitchFamily="34" charset="0"/>
                <a:ea typeface="Calibri" panose="020F0502020204030204" pitchFamily="34" charset="0"/>
                <a:cs typeface="Times New Roman" panose="02020603050405020304" pitchFamily="18" charset="0"/>
              </a:rPr>
              <a:t> </a:t>
            </a:r>
            <a:r>
              <a:rPr lang="en-GB" sz="2300" kern="0" dirty="0">
                <a:effectLst/>
                <a:latin typeface="Roboto" panose="02000000000000000000" pitchFamily="2" charset="0"/>
                <a:ea typeface="Times New Roman" panose="02020603050405020304" pitchFamily="18" charset="0"/>
                <a:cs typeface="Times New Roman" panose="02020603050405020304" pitchFamily="18" charset="0"/>
              </a:rPr>
              <a:t>it is theoretically possible to see the back of your head since the light is travelling in a circle, in the formation of a ring.</a:t>
            </a:r>
          </a:p>
          <a:p>
            <a:pPr marL="0" indent="0">
              <a:lnSpc>
                <a:spcPct val="107000"/>
              </a:lnSpc>
              <a:spcAft>
                <a:spcPts val="800"/>
              </a:spcAft>
              <a:buNone/>
            </a:pPr>
            <a:endParaRPr lang="en-GB"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CBF38A58-5579-FE66-5DD3-ED3D7E9700C1}"/>
              </a:ext>
            </a:extLst>
          </p:cNvPr>
          <p:cNvPicPr>
            <a:picLocks noChangeAspect="1"/>
          </p:cNvPicPr>
          <p:nvPr/>
        </p:nvPicPr>
        <p:blipFill>
          <a:blip r:embed="rId2"/>
          <a:stretch>
            <a:fillRect/>
          </a:stretch>
        </p:blipFill>
        <p:spPr>
          <a:xfrm>
            <a:off x="5958037" y="1982804"/>
            <a:ext cx="5947699" cy="3586659"/>
          </a:xfrm>
          <a:prstGeom prst="rect">
            <a:avLst/>
          </a:prstGeom>
        </p:spPr>
      </p:pic>
    </p:spTree>
    <p:extLst>
      <p:ext uri="{BB962C8B-B14F-4D97-AF65-F5344CB8AC3E}">
        <p14:creationId xmlns:p14="http://schemas.microsoft.com/office/powerpoint/2010/main" val="842624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C9125-31B2-F432-3835-E4104E5840C2}"/>
              </a:ext>
            </a:extLst>
          </p:cNvPr>
          <p:cNvSpPr>
            <a:spLocks noGrp="1"/>
          </p:cNvSpPr>
          <p:nvPr>
            <p:ph type="title"/>
          </p:nvPr>
        </p:nvSpPr>
        <p:spPr>
          <a:xfrm>
            <a:off x="743553" y="269507"/>
            <a:ext cx="10131425" cy="1328288"/>
          </a:xfrm>
        </p:spPr>
        <p:txBody>
          <a:bodyPr>
            <a:normAutofit/>
          </a:bodyPr>
          <a:lstStyle/>
          <a:p>
            <a:pPr algn="ctr"/>
            <a:r>
              <a:rPr lang="en-GB" b="1" i="1" u="sng" kern="0" dirty="0">
                <a:effectLst/>
                <a:latin typeface="Roboto" panose="02000000000000000000" pitchFamily="2" charset="0"/>
                <a:ea typeface="Times New Roman" panose="02020603050405020304" pitchFamily="18" charset="0"/>
                <a:cs typeface="Times New Roman" panose="02020603050405020304" pitchFamily="18" charset="0"/>
              </a:rPr>
              <a:t>Event Horizon</a:t>
            </a:r>
            <a:endParaRPr lang="en-GB" b="1" i="1" u="sng" dirty="0"/>
          </a:p>
        </p:txBody>
      </p:sp>
      <p:sp>
        <p:nvSpPr>
          <p:cNvPr id="3" name="Content Placeholder 2">
            <a:extLst>
              <a:ext uri="{FF2B5EF4-FFF2-40B4-BE49-F238E27FC236}">
                <a16:creationId xmlns:a16="http://schemas.microsoft.com/office/drawing/2014/main" id="{0C1A7B18-B3B0-B479-ED56-4B829409C2B1}"/>
              </a:ext>
            </a:extLst>
          </p:cNvPr>
          <p:cNvSpPr>
            <a:spLocks noGrp="1"/>
          </p:cNvSpPr>
          <p:nvPr>
            <p:ph idx="1"/>
          </p:nvPr>
        </p:nvSpPr>
        <p:spPr>
          <a:xfrm>
            <a:off x="221381" y="2142067"/>
            <a:ext cx="5804034" cy="3854472"/>
          </a:xfrm>
        </p:spPr>
        <p:txBody>
          <a:bodyPr>
            <a:noAutofit/>
          </a:bodyPr>
          <a:lstStyle/>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After this point, is the boundary of the black hole. This is known as the Event Horizon.</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It is considered a boundary because after this point, the gravity is so strong that even the light cannot escape.</a:t>
            </a:r>
            <a:endParaRPr lang="en-GB"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Everything is black beyond this point. If you are falling into a black hole,</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and you have crossed the event horizon,</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theoretically, there's no chance of you escaping.</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If not even light can escape it.</a:t>
            </a:r>
          </a:p>
          <a:p>
            <a:pPr>
              <a:lnSpc>
                <a:spcPct val="107000"/>
              </a:lnSpc>
              <a:spcAft>
                <a:spcPts val="800"/>
              </a:spcAft>
            </a:pP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It is speculation because we do not know</a:t>
            </a:r>
            <a:r>
              <a:rPr lang="en-GB" sz="2200" kern="100" dirty="0">
                <a:latin typeface="Calibri" panose="020F0502020204030204" pitchFamily="34" charset="0"/>
                <a:ea typeface="Calibri" panose="020F0502020204030204" pitchFamily="34" charset="0"/>
                <a:cs typeface="Times New Roman" panose="02020603050405020304" pitchFamily="18" charset="0"/>
              </a:rPr>
              <a:t> </a:t>
            </a:r>
            <a:r>
              <a:rPr lang="en-GB" sz="2200" kern="0" dirty="0">
                <a:effectLst/>
                <a:latin typeface="Roboto" panose="02000000000000000000" pitchFamily="2" charset="0"/>
                <a:ea typeface="Times New Roman" panose="02020603050405020304" pitchFamily="18" charset="0"/>
                <a:cs typeface="Times New Roman" panose="02020603050405020304" pitchFamily="18" charset="0"/>
              </a:rPr>
              <a:t>what is inside the Event Horizon</a:t>
            </a:r>
            <a:endParaRPr lang="en-GB" sz="2200" b="1" dirty="0"/>
          </a:p>
        </p:txBody>
      </p:sp>
      <p:pic>
        <p:nvPicPr>
          <p:cNvPr id="5" name="Picture 4">
            <a:extLst>
              <a:ext uri="{FF2B5EF4-FFF2-40B4-BE49-F238E27FC236}">
                <a16:creationId xmlns:a16="http://schemas.microsoft.com/office/drawing/2014/main" id="{8F84915F-5AEE-8C99-D38D-3D990E778159}"/>
              </a:ext>
            </a:extLst>
          </p:cNvPr>
          <p:cNvPicPr>
            <a:picLocks noChangeAspect="1"/>
          </p:cNvPicPr>
          <p:nvPr/>
        </p:nvPicPr>
        <p:blipFill>
          <a:blip r:embed="rId2"/>
          <a:stretch>
            <a:fillRect/>
          </a:stretch>
        </p:blipFill>
        <p:spPr>
          <a:xfrm>
            <a:off x="6266045" y="2258373"/>
            <a:ext cx="5370897" cy="3266529"/>
          </a:xfrm>
          <a:prstGeom prst="rect">
            <a:avLst/>
          </a:prstGeom>
        </p:spPr>
      </p:pic>
    </p:spTree>
    <p:extLst>
      <p:ext uri="{BB962C8B-B14F-4D97-AF65-F5344CB8AC3E}">
        <p14:creationId xmlns:p14="http://schemas.microsoft.com/office/powerpoint/2010/main" val="1472820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7C2CA-7D47-8188-DFBC-3696A6718335}"/>
              </a:ext>
            </a:extLst>
          </p:cNvPr>
          <p:cNvSpPr>
            <a:spLocks noGrp="1"/>
          </p:cNvSpPr>
          <p:nvPr>
            <p:ph type="title"/>
          </p:nvPr>
        </p:nvSpPr>
        <p:spPr>
          <a:xfrm>
            <a:off x="685801" y="154005"/>
            <a:ext cx="10131425" cy="827772"/>
          </a:xfrm>
        </p:spPr>
        <p:txBody>
          <a:bodyPr>
            <a:normAutofit/>
          </a:bodyPr>
          <a:lstStyle/>
          <a:p>
            <a:pPr algn="ctr"/>
            <a:r>
              <a:rPr lang="en-GB" b="1" i="1" u="sng" kern="0" dirty="0">
                <a:effectLst/>
                <a:latin typeface="Arial Black" panose="020B0A04020102020204" pitchFamily="34" charset="0"/>
                <a:ea typeface="Times New Roman" panose="02020603050405020304" pitchFamily="18" charset="0"/>
                <a:cs typeface="Times New Roman" panose="02020603050405020304" pitchFamily="18" charset="0"/>
              </a:rPr>
              <a:t>Singularity</a:t>
            </a:r>
            <a:endParaRPr lang="en-GB" b="1" i="1" u="sng" dirty="0">
              <a:latin typeface="Arial Black" panose="020B0A04020102020204" pitchFamily="34" charset="0"/>
            </a:endParaRPr>
          </a:p>
        </p:txBody>
      </p:sp>
      <p:sp>
        <p:nvSpPr>
          <p:cNvPr id="3" name="Content Placeholder 2">
            <a:extLst>
              <a:ext uri="{FF2B5EF4-FFF2-40B4-BE49-F238E27FC236}">
                <a16:creationId xmlns:a16="http://schemas.microsoft.com/office/drawing/2014/main" id="{D834FA9B-6263-AC8C-81BC-0540DFCF5A36}"/>
              </a:ext>
            </a:extLst>
          </p:cNvPr>
          <p:cNvSpPr>
            <a:spLocks noGrp="1"/>
          </p:cNvSpPr>
          <p:nvPr>
            <p:ph idx="1"/>
          </p:nvPr>
        </p:nvSpPr>
        <p:spPr>
          <a:xfrm>
            <a:off x="67377" y="1126156"/>
            <a:ext cx="6997566" cy="5731844"/>
          </a:xfrm>
        </p:spPr>
        <p:txBody>
          <a:bodyPr>
            <a:normAutofit fontScale="40000" lnSpcReduction="20000"/>
          </a:bodyPr>
          <a:lstStyle/>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What will be at the centre of the black hole? Einstein's General Theory of Relativity tries to describe this. In this theory, the centre of the black hole</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is termed Singularity.</a:t>
            </a:r>
          </a:p>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Singularity is the region of a black hole,</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the centre where the curvature of space-time</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is infinite.</a:t>
            </a:r>
            <a:endParaRPr lang="en-GB" sz="5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The heavier the object, the more the mesh of space-time will bend. In the case of a black hole, This is bent so much that it stretches infinitely. As we know from the theory of relativity, time, energy, and everything else is affected by gravity,</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With the increase in the gravitational force,</a:t>
            </a:r>
            <a:r>
              <a:rPr lang="en-GB" sz="5200" kern="100" dirty="0">
                <a:latin typeface="Calibri" panose="020F0502020204030204" pitchFamily="34" charset="0"/>
                <a:ea typeface="Calibri" panose="020F0502020204030204" pitchFamily="34" charset="0"/>
                <a:cs typeface="Times New Roman" panose="02020603050405020304" pitchFamily="18" charset="0"/>
              </a:rPr>
              <a:t> </a:t>
            </a: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time keeps getting slower infinitely.</a:t>
            </a:r>
          </a:p>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But what does it mean for time to get slower infinitely? Does this mean that if you go inside a black hole and if you ever could get out of it, the universe outside would have ended for the rest of us?</a:t>
            </a:r>
            <a:endParaRPr lang="en-GB" sz="5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We do not know.</a:t>
            </a:r>
            <a:endParaRPr lang="en-GB" sz="5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5200" kern="0" dirty="0">
                <a:effectLst/>
                <a:latin typeface="Roboto" panose="02000000000000000000" pitchFamily="2" charset="0"/>
                <a:ea typeface="Times New Roman" panose="02020603050405020304" pitchFamily="18" charset="0"/>
                <a:cs typeface="Times New Roman" panose="02020603050405020304" pitchFamily="18" charset="0"/>
              </a:rPr>
              <a:t>We can only make theories</a:t>
            </a:r>
            <a:endParaRPr lang="en-GB" sz="5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155BA68F-AD50-DFBA-0379-6B801DA99B2C}"/>
              </a:ext>
            </a:extLst>
          </p:cNvPr>
          <p:cNvPicPr>
            <a:picLocks noChangeAspect="1"/>
          </p:cNvPicPr>
          <p:nvPr/>
        </p:nvPicPr>
        <p:blipFill>
          <a:blip r:embed="rId2"/>
          <a:stretch>
            <a:fillRect/>
          </a:stretch>
        </p:blipFill>
        <p:spPr>
          <a:xfrm>
            <a:off x="7180446" y="1794508"/>
            <a:ext cx="5011554" cy="2878556"/>
          </a:xfrm>
          <a:prstGeom prst="rect">
            <a:avLst/>
          </a:prstGeom>
        </p:spPr>
      </p:pic>
    </p:spTree>
    <p:extLst>
      <p:ext uri="{BB962C8B-B14F-4D97-AF65-F5344CB8AC3E}">
        <p14:creationId xmlns:p14="http://schemas.microsoft.com/office/powerpoint/2010/main" val="2152426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4860-8CDC-2755-CA33-04F6BC53DB9C}"/>
              </a:ext>
            </a:extLst>
          </p:cNvPr>
          <p:cNvSpPr>
            <a:spLocks noGrp="1"/>
          </p:cNvSpPr>
          <p:nvPr>
            <p:ph type="title"/>
          </p:nvPr>
        </p:nvSpPr>
        <p:spPr>
          <a:xfrm>
            <a:off x="685801" y="255070"/>
            <a:ext cx="10131425" cy="1217595"/>
          </a:xfrm>
        </p:spPr>
        <p:txBody>
          <a:bodyPr/>
          <a:lstStyle/>
          <a:p>
            <a:r>
              <a:rPr lang="en-GB" dirty="0"/>
              <a:t>WORMHOLE</a:t>
            </a:r>
          </a:p>
        </p:txBody>
      </p:sp>
      <p:pic>
        <p:nvPicPr>
          <p:cNvPr id="4" name="WhatsApp Video 2023-06-21 at 7.36.50 AM">
            <a:hlinkClick r:id="" action="ppaction://media"/>
            <a:extLst>
              <a:ext uri="{FF2B5EF4-FFF2-40B4-BE49-F238E27FC236}">
                <a16:creationId xmlns:a16="http://schemas.microsoft.com/office/drawing/2014/main" id="{1F9893AB-6BC5-9505-0435-AD8FF8D8545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6253" y="1617662"/>
            <a:ext cx="11935325" cy="4985267"/>
          </a:xfrm>
        </p:spPr>
      </p:pic>
    </p:spTree>
    <p:extLst>
      <p:ext uri="{BB962C8B-B14F-4D97-AF65-F5344CB8AC3E}">
        <p14:creationId xmlns:p14="http://schemas.microsoft.com/office/powerpoint/2010/main" val="118468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03C0-CB76-B8AC-BC9F-74B15A8FABFB}"/>
              </a:ext>
            </a:extLst>
          </p:cNvPr>
          <p:cNvSpPr>
            <a:spLocks noGrp="1"/>
          </p:cNvSpPr>
          <p:nvPr>
            <p:ph type="title"/>
          </p:nvPr>
        </p:nvSpPr>
        <p:spPr>
          <a:xfrm>
            <a:off x="685801" y="519764"/>
            <a:ext cx="10131425" cy="1122771"/>
          </a:xfrm>
        </p:spPr>
        <p:txBody>
          <a:bodyPr/>
          <a:lstStyle/>
          <a:p>
            <a:pPr algn="ctr"/>
            <a:r>
              <a:rPr lang="en-GB" b="1" i="1" u="sng" dirty="0">
                <a:latin typeface="Arial Black" panose="020B0A04020102020204" pitchFamily="34" charset="0"/>
              </a:rPr>
              <a:t>Wormhole</a:t>
            </a:r>
          </a:p>
        </p:txBody>
      </p:sp>
      <p:pic>
        <p:nvPicPr>
          <p:cNvPr id="5" name="Content Placeholder 4">
            <a:extLst>
              <a:ext uri="{FF2B5EF4-FFF2-40B4-BE49-F238E27FC236}">
                <a16:creationId xmlns:a16="http://schemas.microsoft.com/office/drawing/2014/main" id="{C076CF19-E210-3C48-3505-9B33368DCF0F}"/>
              </a:ext>
            </a:extLst>
          </p:cNvPr>
          <p:cNvPicPr>
            <a:picLocks noGrp="1" noChangeAspect="1"/>
          </p:cNvPicPr>
          <p:nvPr>
            <p:ph idx="1"/>
          </p:nvPr>
        </p:nvPicPr>
        <p:blipFill>
          <a:blip r:embed="rId2"/>
          <a:stretch>
            <a:fillRect/>
          </a:stretch>
        </p:blipFill>
        <p:spPr>
          <a:xfrm>
            <a:off x="0" y="1642534"/>
            <a:ext cx="12192000" cy="5215466"/>
          </a:xfrm>
        </p:spPr>
      </p:pic>
    </p:spTree>
    <p:extLst>
      <p:ext uri="{BB962C8B-B14F-4D97-AF65-F5344CB8AC3E}">
        <p14:creationId xmlns:p14="http://schemas.microsoft.com/office/powerpoint/2010/main" val="1242108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8A8590E-B967-1525-B49D-CDC8099E3990}"/>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31411719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679</TotalTime>
  <Words>2094</Words>
  <Application>Microsoft Office PowerPoint</Application>
  <PresentationFormat>Widescreen</PresentationFormat>
  <Paragraphs>126</Paragraphs>
  <Slides>30</Slides>
  <Notes>0</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 Black</vt:lpstr>
      <vt:lpstr>Calibri</vt:lpstr>
      <vt:lpstr>Calibri Light</vt:lpstr>
      <vt:lpstr>Roboto</vt:lpstr>
      <vt:lpstr>Söhne</vt:lpstr>
      <vt:lpstr>Times New Roman</vt:lpstr>
      <vt:lpstr>Celestial</vt:lpstr>
      <vt:lpstr>Black holes   </vt:lpstr>
      <vt:lpstr>CONTENT</vt:lpstr>
      <vt:lpstr>INTRODUCTION</vt:lpstr>
      <vt:lpstr>PRECEPTION ABOUT BLACK HOLES</vt:lpstr>
      <vt:lpstr>Theory of Relativity</vt:lpstr>
      <vt:lpstr>Special Theory of Relativity</vt:lpstr>
      <vt:lpstr>Theory of Relativity</vt:lpstr>
      <vt:lpstr> GRAVITATIONAL time dilation</vt:lpstr>
      <vt:lpstr>space-time fabric</vt:lpstr>
      <vt:lpstr>Space Time Fabric</vt:lpstr>
      <vt:lpstr>EFFECTS OF GRAVITATIONAL FORCE</vt:lpstr>
      <vt:lpstr>Key point of theory </vt:lpstr>
      <vt:lpstr>How Black Holes are formed? </vt:lpstr>
      <vt:lpstr>How Black Holes are formed?</vt:lpstr>
      <vt:lpstr>How Black Holes Are Formed?</vt:lpstr>
      <vt:lpstr>How Black Holes are formed?</vt:lpstr>
      <vt:lpstr>Life Cycle of a Star </vt:lpstr>
      <vt:lpstr>Sun turn into black hole or not?</vt:lpstr>
      <vt:lpstr>Types of black holes</vt:lpstr>
      <vt:lpstr>Types of black holes</vt:lpstr>
      <vt:lpstr>Types of black holes</vt:lpstr>
      <vt:lpstr>Types of black holes</vt:lpstr>
      <vt:lpstr>Accretion Disk</vt:lpstr>
      <vt:lpstr>fluid-like matter</vt:lpstr>
      <vt:lpstr>Photon sphere</vt:lpstr>
      <vt:lpstr>Event Horizon</vt:lpstr>
      <vt:lpstr>Singularity</vt:lpstr>
      <vt:lpstr>WORMHOLE</vt:lpstr>
      <vt:lpstr>Wormhole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holes presented to  sir ihsanbari</dc:title>
  <dc:creator>Admin</dc:creator>
  <cp:lastModifiedBy>Admin</cp:lastModifiedBy>
  <cp:revision>9</cp:revision>
  <dcterms:created xsi:type="dcterms:W3CDTF">2023-06-20T17:36:52Z</dcterms:created>
  <dcterms:modified xsi:type="dcterms:W3CDTF">2023-10-15T06:50:56Z</dcterms:modified>
</cp:coreProperties>
</file>